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8"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2FF"/>
    <a:srgbClr val="FFCD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27895-3F0F-28C0-3B37-E1632C6F4F4E}" v="9" dt="2024-06-04T12:57:48.977"/>
    <p1510:client id="{909BC360-4AA4-3843-5D73-52EF3FF5DC8A}" v="70" dt="2024-06-05T08:45:13.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9"/>
    <p:restoredTop sz="96327"/>
  </p:normalViewPr>
  <p:slideViewPr>
    <p:cSldViewPr snapToGrid="0" snapToObjects="1">
      <p:cViewPr varScale="1">
        <p:scale>
          <a:sx n="67" d="100"/>
          <a:sy n="67" d="100"/>
        </p:scale>
        <p:origin x="4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909BC360-4AA4-3843-5D73-52EF3FF5DC8A}"/>
    <pc:docChg chg="modSld">
      <pc:chgData name="Jilly Munro" userId="S::eo23jm@uhi.ac.uk::945d001f-f65c-48e1-84de-13920639abbb" providerId="AD" clId="Web-{909BC360-4AA4-3843-5D73-52EF3FF5DC8A}" dt="2024-06-05T08:45:13.922" v="43" actId="20577"/>
      <pc:docMkLst>
        <pc:docMk/>
      </pc:docMkLst>
      <pc:sldChg chg="modSp">
        <pc:chgData name="Jilly Munro" userId="S::eo23jm@uhi.ac.uk::945d001f-f65c-48e1-84de-13920639abbb" providerId="AD" clId="Web-{909BC360-4AA4-3843-5D73-52EF3FF5DC8A}" dt="2024-06-05T08:40:04.963" v="5" actId="20577"/>
        <pc:sldMkLst>
          <pc:docMk/>
          <pc:sldMk cId="78097368" sldId="256"/>
        </pc:sldMkLst>
        <pc:spChg chg="mod">
          <ac:chgData name="Jilly Munro" userId="S::eo23jm@uhi.ac.uk::945d001f-f65c-48e1-84de-13920639abbb" providerId="AD" clId="Web-{909BC360-4AA4-3843-5D73-52EF3FF5DC8A}" dt="2024-06-05T08:40:04.963" v="5" actId="20577"/>
          <ac:spMkLst>
            <pc:docMk/>
            <pc:sldMk cId="78097368" sldId="256"/>
            <ac:spMk id="18" creationId="{EE41F628-AABA-3F44-914D-E5C0F1101D5B}"/>
          </ac:spMkLst>
        </pc:spChg>
      </pc:sldChg>
      <pc:sldChg chg="modSp">
        <pc:chgData name="Jilly Munro" userId="S::eo23jm@uhi.ac.uk::945d001f-f65c-48e1-84de-13920639abbb" providerId="AD" clId="Web-{909BC360-4AA4-3843-5D73-52EF3FF5DC8A}" dt="2024-06-05T08:45:13.922" v="43" actId="20577"/>
        <pc:sldMkLst>
          <pc:docMk/>
          <pc:sldMk cId="1127346801" sldId="258"/>
        </pc:sldMkLst>
        <pc:spChg chg="mod">
          <ac:chgData name="Jilly Munro" userId="S::eo23jm@uhi.ac.uk::945d001f-f65c-48e1-84de-13920639abbb" providerId="AD" clId="Web-{909BC360-4AA4-3843-5D73-52EF3FF5DC8A}" dt="2024-06-05T08:45:13.922" v="43" actId="20577"/>
          <ac:spMkLst>
            <pc:docMk/>
            <pc:sldMk cId="1127346801" sldId="258"/>
            <ac:spMk id="2" creationId="{CC2F75A0-3770-406E-AB86-9A3F1BDA1B33}"/>
          </ac:spMkLst>
        </pc:spChg>
        <pc:spChg chg="mod">
          <ac:chgData name="Jilly Munro" userId="S::eo23jm@uhi.ac.uk::945d001f-f65c-48e1-84de-13920639abbb" providerId="AD" clId="Web-{909BC360-4AA4-3843-5D73-52EF3FF5DC8A}" dt="2024-06-05T08:40:50.120" v="10" actId="20577"/>
          <ac:spMkLst>
            <pc:docMk/>
            <pc:sldMk cId="1127346801" sldId="258"/>
            <ac:spMk id="14" creationId="{B1723720-BE4D-4197-BD00-F7FADB3A5CBF}"/>
          </ac:spMkLst>
        </pc:spChg>
        <pc:spChg chg="mod">
          <ac:chgData name="Jilly Munro" userId="S::eo23jm@uhi.ac.uk::945d001f-f65c-48e1-84de-13920639abbb" providerId="AD" clId="Web-{909BC360-4AA4-3843-5D73-52EF3FF5DC8A}" dt="2024-06-05T08:40:36.589" v="9" actId="14100"/>
          <ac:spMkLst>
            <pc:docMk/>
            <pc:sldMk cId="1127346801" sldId="258"/>
            <ac:spMk id="18" creationId="{6290199F-ADEE-4927-8488-3FFD1D90936D}"/>
          </ac:spMkLst>
        </pc:spChg>
        <pc:spChg chg="mod">
          <ac:chgData name="Jilly Munro" userId="S::eo23jm@uhi.ac.uk::945d001f-f65c-48e1-84de-13920639abbb" providerId="AD" clId="Web-{909BC360-4AA4-3843-5D73-52EF3FF5DC8A}" dt="2024-06-05T08:41:13.543" v="11" actId="20577"/>
          <ac:spMkLst>
            <pc:docMk/>
            <pc:sldMk cId="1127346801" sldId="258"/>
            <ac:spMk id="117" creationId="{6A3B3047-0891-4AB7-AC33-FC64C01C8221}"/>
          </ac:spMkLst>
        </pc:spChg>
        <pc:spChg chg="mod">
          <ac:chgData name="Jilly Munro" userId="S::eo23jm@uhi.ac.uk::945d001f-f65c-48e1-84de-13920639abbb" providerId="AD" clId="Web-{909BC360-4AA4-3843-5D73-52EF3FF5DC8A}" dt="2024-06-05T08:44:10.562" v="36" actId="20577"/>
          <ac:spMkLst>
            <pc:docMk/>
            <pc:sldMk cId="1127346801" sldId="258"/>
            <ac:spMk id="118" creationId="{514FC21A-1E91-42A3-A189-64C1081D3D47}"/>
          </ac:spMkLst>
        </pc:spChg>
        <pc:spChg chg="mod">
          <ac:chgData name="Jilly Munro" userId="S::eo23jm@uhi.ac.uk::945d001f-f65c-48e1-84de-13920639abbb" providerId="AD" clId="Web-{909BC360-4AA4-3843-5D73-52EF3FF5DC8A}" dt="2024-06-05T08:44:20.280" v="38" actId="14100"/>
          <ac:spMkLst>
            <pc:docMk/>
            <pc:sldMk cId="1127346801" sldId="258"/>
            <ac:spMk id="119" creationId="{D92B7EB4-B216-464C-994F-BBBF5B1C5B09}"/>
          </ac:spMkLst>
        </pc:spChg>
      </pc:sldChg>
    </pc:docChg>
  </pc:docChgLst>
  <pc:docChgLst>
    <pc:chgData name="Jilly Munro" userId="S::eo23jm@uhi.ac.uk::945d001f-f65c-48e1-84de-13920639abbb" providerId="AD" clId="Web-{01727895-3F0F-28C0-3B37-E1632C6F4F4E}"/>
    <pc:docChg chg="modSld">
      <pc:chgData name="Jilly Munro" userId="S::eo23jm@uhi.ac.uk::945d001f-f65c-48e1-84de-13920639abbb" providerId="AD" clId="Web-{01727895-3F0F-28C0-3B37-E1632C6F4F4E}" dt="2024-06-04T12:57:48.977" v="7" actId="14100"/>
      <pc:docMkLst>
        <pc:docMk/>
      </pc:docMkLst>
      <pc:sldChg chg="addSp modSp">
        <pc:chgData name="Jilly Munro" userId="S::eo23jm@uhi.ac.uk::945d001f-f65c-48e1-84de-13920639abbb" providerId="AD" clId="Web-{01727895-3F0F-28C0-3B37-E1632C6F4F4E}" dt="2024-06-04T12:57:33.008" v="1" actId="1076"/>
        <pc:sldMkLst>
          <pc:docMk/>
          <pc:sldMk cId="78097368" sldId="256"/>
        </pc:sldMkLst>
        <pc:picChg chg="add mod">
          <ac:chgData name="Jilly Munro" userId="S::eo23jm@uhi.ac.uk::945d001f-f65c-48e1-84de-13920639abbb" providerId="AD" clId="Web-{01727895-3F0F-28C0-3B37-E1632C6F4F4E}" dt="2024-06-04T12:57:33.008" v="1" actId="1076"/>
          <ac:picMkLst>
            <pc:docMk/>
            <pc:sldMk cId="78097368" sldId="256"/>
            <ac:picMk id="3" creationId="{CEE3BB66-1384-C5D7-84E0-55111DF06639}"/>
          </ac:picMkLst>
        </pc:picChg>
      </pc:sldChg>
      <pc:sldChg chg="addSp delSp modSp">
        <pc:chgData name="Jilly Munro" userId="S::eo23jm@uhi.ac.uk::945d001f-f65c-48e1-84de-13920639abbb" providerId="AD" clId="Web-{01727895-3F0F-28C0-3B37-E1632C6F4F4E}" dt="2024-06-04T12:57:48.977" v="7" actId="14100"/>
        <pc:sldMkLst>
          <pc:docMk/>
          <pc:sldMk cId="1127346801" sldId="258"/>
        </pc:sldMkLst>
        <pc:picChg chg="add mod">
          <ac:chgData name="Jilly Munro" userId="S::eo23jm@uhi.ac.uk::945d001f-f65c-48e1-84de-13920639abbb" providerId="AD" clId="Web-{01727895-3F0F-28C0-3B37-E1632C6F4F4E}" dt="2024-06-04T12:57:48.977" v="7" actId="14100"/>
          <ac:picMkLst>
            <pc:docMk/>
            <pc:sldMk cId="1127346801" sldId="258"/>
            <ac:picMk id="6" creationId="{E49EFD68-606F-ADC5-9461-7E0B628A5A0E}"/>
          </ac:picMkLst>
        </pc:picChg>
        <pc:picChg chg="del">
          <ac:chgData name="Jilly Munro" userId="S::eo23jm@uhi.ac.uk::945d001f-f65c-48e1-84de-13920639abbb" providerId="AD" clId="Web-{01727895-3F0F-28C0-3B37-E1632C6F4F4E}" dt="2024-06-04T12:57:37.602" v="2"/>
          <ac:picMkLst>
            <pc:docMk/>
            <pc:sldMk cId="1127346801" sldId="258"/>
            <ac:picMk id="7" creationId="{A9932FC0-6878-8D4E-9FCE-D3D9B91067F3}"/>
          </ac:picMkLst>
        </pc:picChg>
      </pc:sldChg>
    </pc:docChg>
  </pc:docChgLst>
  <pc:docChgLst>
    <pc:chgData clId="Web-{01727895-3F0F-28C0-3B37-E1632C6F4F4E}"/>
    <pc:docChg chg="modSld">
      <pc:chgData name="" userId="" providerId="" clId="Web-{01727895-3F0F-28C0-3B37-E1632C6F4F4E}" dt="2024-06-04T12:57:29.008" v="0"/>
      <pc:docMkLst>
        <pc:docMk/>
      </pc:docMkLst>
      <pc:sldChg chg="delSp">
        <pc:chgData name="" userId="" providerId="" clId="Web-{01727895-3F0F-28C0-3B37-E1632C6F4F4E}" dt="2024-06-04T12:57:29.008" v="0"/>
        <pc:sldMkLst>
          <pc:docMk/>
          <pc:sldMk cId="78097368" sldId="256"/>
        </pc:sldMkLst>
        <pc:picChg chg="del">
          <ac:chgData name="" userId="" providerId="" clId="Web-{01727895-3F0F-28C0-3B37-E1632C6F4F4E}" dt="2024-06-04T12:57:29.008" v="0"/>
          <ac:picMkLst>
            <pc:docMk/>
            <pc:sldMk cId="78097368" sldId="256"/>
            <ac:picMk id="7" creationId="{A9932FC0-6878-8D4E-9FCE-D3D9B91067F3}"/>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3-14T08:17:43.614"/>
    </inkml:context>
    <inkml:brush xml:id="br0">
      <inkml:brushProperty name="width" value="0.35" units="cm"/>
      <inkml:brushProperty name="height" value="2.1" units="cm"/>
      <inkml:brushProperty name="color" value="#FFFFFF"/>
      <inkml:brushProperty name="ignorePressure" value="1"/>
      <inkml:brushProperty name="inkEffects" value="pencil"/>
    </inkml:brush>
  </inkml:definitions>
  <inkml:trace contextRef="#ctx0" brushRef="#br0">110 944,'0'13,"0"10,0 4,0 8,0 1,0 0,0 2,0 0,0-3,0-2,0-3,0-1,4-6,2-21,0-14,-1-11,-2-5,-1-3,-1-4,0-2,-1 2,0-3,-1-4,1 2,0 2,0 3,0 3,0 3,0 2,0 9,0 13,0 16,0 20,0 13,0 9,0 3,0 3,0-6,0-6,0-3,0-4,0-4,0-4,-5-12,-1-14,0-12,1-15,2-7,-4-13,0-4,1 1,1-1,2 3,-3-1,-5-2,-1-2,-3-2,1 3,4 4,2 5,4 5,1 16,2 16,1 16,1 15,-1 11,1 8,0 4,3 1,3 1,-1 0,7-1,3-4,-3-8,-3-6,-3 0,-3-2,-2-2,-1-3,-2-11,1-4,-1 0,1 2,-1 3,1 2,0 2,-1 1,1 1,0 1,0 0,1 0,-1 0,0-1,0 1,0 0,0-1,0 1,0-1,0 1,0-1,0 1,0-1,4-4,2-2,0 1,3 1,1 1,-2 1,-2 2,2-4,-1-2,5 1,-2 1,-1 2,-3 0,3-3,-1-1,-1 1,-3-8,-1-10,-1-11,-1-13,-1-15,-1-8,1-9,0-4,-1-2,1 0,0-3,0 0,0-3,0-4,0 0,0-1,0 3,0 3,-5-6,-1 1,1 3,0 7,2 11,0 7,2 8,1 4,0 3,0 1,0 0,1 0,-1 0,0 0,-5-1,-1 0,1-1,0 1,2-1,0 1,2-1,1 1,-4 0,-2-1,1 0,1 1,1-1,-4 1,0-1,1 1,1 0,2-1,-3 5,-1 2,1-1,1-1,2-6,1-2,1-1,1 0,0 1,1 2,-1 0,0 1,0 0,-4 6,-1 0,-1 1,2-2,0 12,2 13,-3 10,-2 12,1 10,2 13,1 8,1 2,1 2,1-2,0 4,0-5,0-3,1-1,-1-1,0-1,5-4,1-5,0-2,-2 3,0-3,-2 2,-1-3,-1 2,0 3,0-3,0 3,0-4,-1 2,1-2,4-4,2-3,0-3,-2 3,-1 0,-1-1,-1-2,4-6,1-2,0 0,3-4,0-1,-1 1,-2 3,2 1,-1 2,0 2,-3 0,-1 1,-1-1,-1 1,-1 0,-1 0,1-1,0 1,-1 0,1-1,0 0,0 1,0-1,0 1,0-1,0 1,5-1,1 0,0 1,-2 0,0-1,-2 1,3-5,2-2,3-4,5 4,4-1,4 1,2 5,10 4,9 1,18 4,0-3</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95062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211186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207918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361511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353340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3853963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188652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365078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97163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3149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dirty="0"/>
          </a:p>
        </p:txBody>
      </p:sp>
    </p:spTree>
    <p:extLst>
      <p:ext uri="{BB962C8B-B14F-4D97-AF65-F5344CB8AC3E}">
        <p14:creationId xmlns:p14="http://schemas.microsoft.com/office/powerpoint/2010/main" val="63684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3820F-4F84-C14B-842E-5A84DB6553E9}" type="datetimeFigureOut">
              <a:rPr lang="en-US" smtClean="0"/>
              <a:t>6/5/2024</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D0DFD-2BEF-524E-9A0D-1747E8060999}" type="slidenum">
              <a:rPr lang="en-US" smtClean="0"/>
              <a:t>‹#›</a:t>
            </a:fld>
            <a:endParaRPr lang="en-US" dirty="0"/>
          </a:p>
        </p:txBody>
      </p:sp>
    </p:spTree>
    <p:extLst>
      <p:ext uri="{BB962C8B-B14F-4D97-AF65-F5344CB8AC3E}">
        <p14:creationId xmlns:p14="http://schemas.microsoft.com/office/powerpoint/2010/main" val="2467655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jpg"/><Relationship Id="rId3" Type="http://schemas.openxmlformats.org/officeDocument/2006/relationships/image" Target="../media/image1.png"/><Relationship Id="rId7" Type="http://schemas.openxmlformats.org/officeDocument/2006/relationships/image" Target="../media/image5.jpg"/><Relationship Id="rId12" Type="http://schemas.openxmlformats.org/officeDocument/2006/relationships/image" Target="../media/image10.jpg"/><Relationship Id="rId2" Type="http://schemas.openxmlformats.org/officeDocument/2006/relationships/hyperlink" Target="https://www.uhi.ac.uk/en/inverness-science-festival/family-day" TargetMode="Externa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eg"/><Relationship Id="rId10" Type="http://schemas.openxmlformats.org/officeDocument/2006/relationships/image" Target="../media/image8.jpg"/><Relationship Id="rId4" Type="http://schemas.openxmlformats.org/officeDocument/2006/relationships/image" Target="../media/image2.svg"/><Relationship Id="rId9" Type="http://schemas.openxmlformats.org/officeDocument/2006/relationships/image" Target="../media/image7.jp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16.jpg"/><Relationship Id="rId13"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15.jpg"/><Relationship Id="rId12" Type="http://schemas.openxmlformats.org/officeDocument/2006/relationships/image" Target="../media/image17.png"/><Relationship Id="rId2" Type="http://schemas.openxmlformats.org/officeDocument/2006/relationships/hyperlink" Target="https://www.uhi.ac.uk/en/inverness-science-festival/family-day" TargetMode="External"/><Relationship Id="rId1" Type="http://schemas.openxmlformats.org/officeDocument/2006/relationships/slideLayout" Target="../slideLayouts/slideLayout1.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2.svg"/><Relationship Id="rId9"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62214A1-00B4-2B49-901C-9937E63F8081}"/>
              </a:ext>
            </a:extLst>
          </p:cNvPr>
          <p:cNvSpPr/>
          <p:nvPr/>
        </p:nvSpPr>
        <p:spPr>
          <a:xfrm>
            <a:off x="277432" y="255600"/>
            <a:ext cx="9360979" cy="63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cs typeface="Calibri"/>
            </a:endParaRPr>
          </a:p>
        </p:txBody>
      </p:sp>
      <p:sp>
        <p:nvSpPr>
          <p:cNvPr id="8" name="TextBox 7">
            <a:extLst>
              <a:ext uri="{FF2B5EF4-FFF2-40B4-BE49-F238E27FC236}">
                <a16:creationId xmlns:a16="http://schemas.microsoft.com/office/drawing/2014/main" id="{20BA5211-526E-244A-BE29-4DA1C92AEE93}"/>
              </a:ext>
            </a:extLst>
          </p:cNvPr>
          <p:cNvSpPr txBox="1"/>
          <p:nvPr/>
        </p:nvSpPr>
        <p:spPr>
          <a:xfrm>
            <a:off x="426318" y="454475"/>
            <a:ext cx="5201107" cy="707886"/>
          </a:xfrm>
          <a:prstGeom prst="rect">
            <a:avLst/>
          </a:prstGeom>
          <a:noFill/>
        </p:spPr>
        <p:txBody>
          <a:bodyPr wrap="square" rtlCol="0">
            <a:spAutoFit/>
          </a:bodyPr>
          <a:lstStyle/>
          <a:p>
            <a:r>
              <a:rPr lang="en-GB" sz="4000" b="1" dirty="0"/>
              <a:t>Crayon Rocks</a:t>
            </a:r>
          </a:p>
        </p:txBody>
      </p:sp>
      <p:sp>
        <p:nvSpPr>
          <p:cNvPr id="9" name="TextBox 8">
            <a:extLst>
              <a:ext uri="{FF2B5EF4-FFF2-40B4-BE49-F238E27FC236}">
                <a16:creationId xmlns:a16="http://schemas.microsoft.com/office/drawing/2014/main" id="{BE0A4740-CAAD-F549-BE2B-D266DEDC5F15}"/>
              </a:ext>
            </a:extLst>
          </p:cNvPr>
          <p:cNvSpPr txBox="1"/>
          <p:nvPr/>
        </p:nvSpPr>
        <p:spPr>
          <a:xfrm>
            <a:off x="426317" y="1040673"/>
            <a:ext cx="7458250" cy="584775"/>
          </a:xfrm>
          <a:prstGeom prst="rect">
            <a:avLst/>
          </a:prstGeom>
          <a:noFill/>
        </p:spPr>
        <p:txBody>
          <a:bodyPr wrap="square" rtlCol="0">
            <a:spAutoFit/>
          </a:bodyPr>
          <a:lstStyle/>
          <a:p>
            <a:r>
              <a:rPr lang="en-GB" sz="1600" b="0" i="0" u="none" strike="noStrike" dirty="0">
                <a:solidFill>
                  <a:srgbClr val="000000"/>
                </a:solidFill>
                <a:effectLst/>
                <a:latin typeface="Calibri" panose="020F0502020204030204" pitchFamily="34" charset="0"/>
              </a:rPr>
              <a:t>Give your old crayons a new lease of life whilst you investigate </a:t>
            </a:r>
          </a:p>
          <a:p>
            <a:r>
              <a:rPr lang="en-GB" sz="1600" b="0" i="0" u="none" strike="noStrike" dirty="0">
                <a:solidFill>
                  <a:srgbClr val="000000"/>
                </a:solidFill>
                <a:effectLst/>
                <a:latin typeface="Calibri" panose="020F0502020204030204" pitchFamily="34" charset="0"/>
              </a:rPr>
              <a:t>the rock cycle.</a:t>
            </a:r>
            <a:endParaRPr lang="en-GB" sz="1600" dirty="0"/>
          </a:p>
        </p:txBody>
      </p:sp>
      <p:sp>
        <p:nvSpPr>
          <p:cNvPr id="10" name="TextBox 9">
            <a:extLst>
              <a:ext uri="{FF2B5EF4-FFF2-40B4-BE49-F238E27FC236}">
                <a16:creationId xmlns:a16="http://schemas.microsoft.com/office/drawing/2014/main" id="{4F53827D-0A2F-6646-B274-F40FF7A26F31}"/>
              </a:ext>
            </a:extLst>
          </p:cNvPr>
          <p:cNvSpPr txBox="1"/>
          <p:nvPr/>
        </p:nvSpPr>
        <p:spPr>
          <a:xfrm>
            <a:off x="471162" y="2131580"/>
            <a:ext cx="447447" cy="461665"/>
          </a:xfrm>
          <a:prstGeom prst="rect">
            <a:avLst/>
          </a:prstGeom>
          <a:noFill/>
        </p:spPr>
        <p:txBody>
          <a:bodyPr wrap="square" rtlCol="0">
            <a:spAutoFit/>
          </a:bodyPr>
          <a:lstStyle/>
          <a:p>
            <a:r>
              <a:rPr lang="en-US" sz="2400" b="1" dirty="0"/>
              <a:t>1.</a:t>
            </a:r>
          </a:p>
        </p:txBody>
      </p:sp>
      <p:sp>
        <p:nvSpPr>
          <p:cNvPr id="12" name="TextBox 11">
            <a:extLst>
              <a:ext uri="{FF2B5EF4-FFF2-40B4-BE49-F238E27FC236}">
                <a16:creationId xmlns:a16="http://schemas.microsoft.com/office/drawing/2014/main" id="{9E664E4A-6041-584C-A1DB-49474D17A1D0}"/>
              </a:ext>
            </a:extLst>
          </p:cNvPr>
          <p:cNvSpPr txBox="1"/>
          <p:nvPr/>
        </p:nvSpPr>
        <p:spPr>
          <a:xfrm>
            <a:off x="829823" y="2191215"/>
            <a:ext cx="2689936" cy="553998"/>
          </a:xfrm>
          <a:prstGeom prst="rect">
            <a:avLst/>
          </a:prstGeom>
          <a:noFill/>
        </p:spPr>
        <p:txBody>
          <a:bodyPr wrap="square" rtlCol="0">
            <a:spAutoFit/>
          </a:bodyPr>
          <a:lstStyle/>
          <a:p>
            <a:r>
              <a:rPr lang="en-US" sz="1000" b="0" i="0" u="none" strike="noStrike" dirty="0">
                <a:solidFill>
                  <a:srgbClr val="000000"/>
                </a:solidFill>
                <a:effectLst/>
                <a:latin typeface="Calibri" panose="020F0502020204030204" pitchFamily="34" charset="0"/>
              </a:rPr>
              <a:t>Draw three columns of your piece of paper and label these i) Igneous, ii) Sedimentary and iii) Metamorphic.</a:t>
            </a:r>
            <a:endParaRPr lang="en-GB" sz="1000" dirty="0"/>
          </a:p>
        </p:txBody>
      </p:sp>
      <p:sp>
        <p:nvSpPr>
          <p:cNvPr id="15" name="TextBox 14">
            <a:extLst>
              <a:ext uri="{FF2B5EF4-FFF2-40B4-BE49-F238E27FC236}">
                <a16:creationId xmlns:a16="http://schemas.microsoft.com/office/drawing/2014/main" id="{F6BACA47-7353-454A-9328-8011015D4B5F}"/>
              </a:ext>
            </a:extLst>
          </p:cNvPr>
          <p:cNvSpPr txBox="1"/>
          <p:nvPr/>
        </p:nvSpPr>
        <p:spPr>
          <a:xfrm>
            <a:off x="471600" y="4020271"/>
            <a:ext cx="447447" cy="461665"/>
          </a:xfrm>
          <a:prstGeom prst="rect">
            <a:avLst/>
          </a:prstGeom>
          <a:noFill/>
        </p:spPr>
        <p:txBody>
          <a:bodyPr wrap="square" rtlCol="0">
            <a:spAutoFit/>
          </a:bodyPr>
          <a:lstStyle/>
          <a:p>
            <a:r>
              <a:rPr lang="en-US" sz="2400" b="1" dirty="0"/>
              <a:t>2.</a:t>
            </a:r>
          </a:p>
        </p:txBody>
      </p:sp>
      <p:sp>
        <p:nvSpPr>
          <p:cNvPr id="16" name="TextBox 15">
            <a:extLst>
              <a:ext uri="{FF2B5EF4-FFF2-40B4-BE49-F238E27FC236}">
                <a16:creationId xmlns:a16="http://schemas.microsoft.com/office/drawing/2014/main" id="{C23EDE8E-0C3B-974E-870A-00155C177A97}"/>
              </a:ext>
            </a:extLst>
          </p:cNvPr>
          <p:cNvSpPr txBox="1"/>
          <p:nvPr/>
        </p:nvSpPr>
        <p:spPr>
          <a:xfrm>
            <a:off x="831600" y="4144877"/>
            <a:ext cx="2807105" cy="861774"/>
          </a:xfrm>
          <a:prstGeom prst="rect">
            <a:avLst/>
          </a:prstGeom>
          <a:noFill/>
        </p:spPr>
        <p:txBody>
          <a:bodyPr wrap="square" rtlCol="0">
            <a:spAutoFit/>
          </a:bodyPr>
          <a:lstStyle/>
          <a:p>
            <a:r>
              <a:rPr lang="en-US" sz="1000" b="0" i="0" u="none" strike="noStrike" dirty="0">
                <a:solidFill>
                  <a:srgbClr val="000000"/>
                </a:solidFill>
                <a:effectLst/>
                <a:latin typeface="Calibri" panose="020F0502020204030204" pitchFamily="34" charset="0"/>
              </a:rPr>
              <a:t>Peel the paper off a few crayons. Unwrapped</a:t>
            </a:r>
          </a:p>
          <a:p>
            <a:r>
              <a:rPr lang="en-US" sz="1000" b="0" i="0" u="none" strike="noStrike" dirty="0">
                <a:solidFill>
                  <a:srgbClr val="000000"/>
                </a:solidFill>
                <a:effectLst/>
                <a:latin typeface="Calibri" panose="020F0502020204030204" pitchFamily="34" charset="0"/>
              </a:rPr>
              <a:t>crayons are like igneous rocks. Feel and look at the crayons then write a few words in the igneous column to describe these. Lay two crayons on the bottom of the column as an example.</a:t>
            </a:r>
            <a:endParaRPr lang="en-GB" sz="1000" dirty="0"/>
          </a:p>
        </p:txBody>
      </p:sp>
      <p:sp>
        <p:nvSpPr>
          <p:cNvPr id="17" name="TextBox 16">
            <a:extLst>
              <a:ext uri="{FF2B5EF4-FFF2-40B4-BE49-F238E27FC236}">
                <a16:creationId xmlns:a16="http://schemas.microsoft.com/office/drawing/2014/main" id="{6E8095D5-E41E-C944-B2F5-1776A3890599}"/>
              </a:ext>
            </a:extLst>
          </p:cNvPr>
          <p:cNvSpPr txBox="1"/>
          <p:nvPr/>
        </p:nvSpPr>
        <p:spPr>
          <a:xfrm>
            <a:off x="3638705" y="2146643"/>
            <a:ext cx="447447" cy="461665"/>
          </a:xfrm>
          <a:prstGeom prst="rect">
            <a:avLst/>
          </a:prstGeom>
          <a:noFill/>
        </p:spPr>
        <p:txBody>
          <a:bodyPr wrap="square" rtlCol="0">
            <a:spAutoFit/>
          </a:bodyPr>
          <a:lstStyle/>
          <a:p>
            <a:r>
              <a:rPr lang="en-US" sz="2400" b="1" dirty="0"/>
              <a:t>3.</a:t>
            </a:r>
          </a:p>
        </p:txBody>
      </p:sp>
      <p:sp>
        <p:nvSpPr>
          <p:cNvPr id="18" name="TextBox 17">
            <a:extLst>
              <a:ext uri="{FF2B5EF4-FFF2-40B4-BE49-F238E27FC236}">
                <a16:creationId xmlns:a16="http://schemas.microsoft.com/office/drawing/2014/main" id="{EE41F628-AABA-3F44-914D-E5C0F1101D5B}"/>
              </a:ext>
            </a:extLst>
          </p:cNvPr>
          <p:cNvSpPr txBox="1"/>
          <p:nvPr/>
        </p:nvSpPr>
        <p:spPr>
          <a:xfrm>
            <a:off x="3974922" y="2262210"/>
            <a:ext cx="2551681" cy="1323439"/>
          </a:xfrm>
          <a:prstGeom prst="rect">
            <a:avLst/>
          </a:prstGeom>
          <a:noFill/>
        </p:spPr>
        <p:txBody>
          <a:bodyPr wrap="square" lIns="91440" tIns="45720" rIns="91440" bIns="45720" rtlCol="0" anchor="t">
            <a:spAutoFit/>
          </a:bodyPr>
          <a:lstStyle/>
          <a:p>
            <a:r>
              <a:rPr lang="en-US" sz="1000" b="0" i="0" u="none" strike="noStrike" dirty="0">
                <a:solidFill>
                  <a:srgbClr val="000000"/>
                </a:solidFill>
                <a:effectLst/>
                <a:latin typeface="Calibri"/>
                <a:ea typeface="Calibri"/>
                <a:cs typeface="Calibri"/>
              </a:rPr>
              <a:t>Peel the paper </a:t>
            </a:r>
            <a:r>
              <a:rPr lang="en-US" sz="1000" dirty="0">
                <a:solidFill>
                  <a:srgbClr val="000000"/>
                </a:solidFill>
                <a:latin typeface="Calibri"/>
                <a:ea typeface="Calibri"/>
                <a:cs typeface="Calibri"/>
              </a:rPr>
              <a:t>off</a:t>
            </a:r>
            <a:r>
              <a:rPr lang="en-US" sz="1000" b="0" i="0" u="none" strike="noStrike" dirty="0">
                <a:solidFill>
                  <a:srgbClr val="000000"/>
                </a:solidFill>
                <a:effectLst/>
                <a:latin typeface="Calibri"/>
                <a:ea typeface="Calibri"/>
                <a:cs typeface="Calibri"/>
              </a:rPr>
              <a:t> three different </a:t>
            </a:r>
            <a:r>
              <a:rPr lang="en-US" sz="1000" err="1">
                <a:solidFill>
                  <a:srgbClr val="000000"/>
                </a:solidFill>
                <a:latin typeface="Calibri"/>
                <a:ea typeface="Calibri"/>
                <a:cs typeface="Calibri"/>
              </a:rPr>
              <a:t>coloured</a:t>
            </a:r>
            <a:r>
              <a:rPr lang="en-US" sz="1000" b="0" i="0" u="none" strike="noStrike" dirty="0">
                <a:solidFill>
                  <a:srgbClr val="000000"/>
                </a:solidFill>
                <a:effectLst/>
                <a:latin typeface="Calibri"/>
                <a:ea typeface="Calibri"/>
                <a:cs typeface="Calibri"/>
              </a:rPr>
              <a:t> crayons. Place your grater on top of wax paper and carefully grate the crayons – mix up the gratings.  These </a:t>
            </a:r>
            <a:r>
              <a:rPr lang="en-US" sz="1000" dirty="0">
                <a:solidFill>
                  <a:srgbClr val="000000"/>
                </a:solidFill>
                <a:latin typeface="Calibri"/>
                <a:ea typeface="Calibri"/>
                <a:cs typeface="Calibri"/>
              </a:rPr>
              <a:t>gratings</a:t>
            </a:r>
            <a:r>
              <a:rPr lang="en-US" sz="1000" b="0" i="0" u="none" strike="noStrike" dirty="0">
                <a:solidFill>
                  <a:srgbClr val="000000"/>
                </a:solidFill>
                <a:effectLst/>
                <a:latin typeface="Calibri"/>
                <a:ea typeface="Calibri"/>
                <a:cs typeface="Calibri"/>
              </a:rPr>
              <a:t> are like </a:t>
            </a:r>
            <a:r>
              <a:rPr lang="en-US" sz="1000" b="0" i="0" u="none" strike="noStrike">
                <a:solidFill>
                  <a:srgbClr val="000000"/>
                </a:solidFill>
                <a:effectLst/>
                <a:latin typeface="Calibri"/>
                <a:ea typeface="Calibri"/>
                <a:cs typeface="Calibri"/>
              </a:rPr>
              <a:t>sedimentary rock.</a:t>
            </a:r>
            <a:r>
              <a:rPr lang="en-US" sz="1000">
                <a:solidFill>
                  <a:srgbClr val="000000"/>
                </a:solidFill>
                <a:latin typeface="Calibri"/>
                <a:ea typeface="Calibri"/>
                <a:cs typeface="Calibri"/>
              </a:rPr>
              <a:t>  </a:t>
            </a:r>
            <a:r>
              <a:rPr lang="en-US" sz="1000" b="0" i="0" u="none" strike="noStrike" dirty="0">
                <a:solidFill>
                  <a:srgbClr val="000000"/>
                </a:solidFill>
                <a:effectLst/>
                <a:latin typeface="Calibri"/>
                <a:ea typeface="Calibri"/>
                <a:cs typeface="Calibri"/>
              </a:rPr>
              <a:t>Describe what it looks and feels like. Place a little of the grated crayon on another piece of wax paper and put this on the 2nd column.</a:t>
            </a:r>
            <a:endParaRPr lang="en-GB" sz="1000" dirty="0">
              <a:latin typeface="Calibri"/>
              <a:ea typeface="Calibri"/>
              <a:cs typeface="Calibri"/>
            </a:endParaRPr>
          </a:p>
        </p:txBody>
      </p:sp>
      <p:sp>
        <p:nvSpPr>
          <p:cNvPr id="24" name="TextBox 23">
            <a:extLst>
              <a:ext uri="{FF2B5EF4-FFF2-40B4-BE49-F238E27FC236}">
                <a16:creationId xmlns:a16="http://schemas.microsoft.com/office/drawing/2014/main" id="{6FE17E60-73F4-F345-A539-FF59DCD7F6B2}"/>
              </a:ext>
            </a:extLst>
          </p:cNvPr>
          <p:cNvSpPr txBox="1"/>
          <p:nvPr/>
        </p:nvSpPr>
        <p:spPr>
          <a:xfrm>
            <a:off x="6628215" y="2185358"/>
            <a:ext cx="447447" cy="461665"/>
          </a:xfrm>
          <a:prstGeom prst="rect">
            <a:avLst/>
          </a:prstGeom>
          <a:noFill/>
        </p:spPr>
        <p:txBody>
          <a:bodyPr wrap="square" rtlCol="0">
            <a:spAutoFit/>
          </a:bodyPr>
          <a:lstStyle/>
          <a:p>
            <a:r>
              <a:rPr lang="en-US" sz="2400" b="1" dirty="0"/>
              <a:t>4.</a:t>
            </a:r>
          </a:p>
        </p:txBody>
      </p:sp>
      <p:sp>
        <p:nvSpPr>
          <p:cNvPr id="25" name="TextBox 24">
            <a:extLst>
              <a:ext uri="{FF2B5EF4-FFF2-40B4-BE49-F238E27FC236}">
                <a16:creationId xmlns:a16="http://schemas.microsoft.com/office/drawing/2014/main" id="{EB71CB61-001C-7A4E-AAA4-3302134853A6}"/>
              </a:ext>
            </a:extLst>
          </p:cNvPr>
          <p:cNvSpPr txBox="1"/>
          <p:nvPr/>
        </p:nvSpPr>
        <p:spPr>
          <a:xfrm>
            <a:off x="6950085" y="2249994"/>
            <a:ext cx="2520000" cy="1631216"/>
          </a:xfrm>
          <a:prstGeom prst="rect">
            <a:avLst/>
          </a:prstGeom>
          <a:noFill/>
        </p:spPr>
        <p:txBody>
          <a:bodyPr wrap="square" rtlCol="0">
            <a:spAutoFit/>
          </a:bodyPr>
          <a:lstStyle/>
          <a:p>
            <a:pPr algn="l" rtl="0" fontAlgn="base"/>
            <a:r>
              <a:rPr lang="en-US" sz="1000" b="0" i="0" u="none" strike="noStrike" dirty="0">
                <a:solidFill>
                  <a:srgbClr val="000000"/>
                </a:solidFill>
                <a:effectLst/>
                <a:latin typeface="Calibri" panose="020F0502020204030204" pitchFamily="34" charset="0"/>
              </a:rPr>
              <a:t>Pick up the wax paper with the larger pile of crayon grating on it. Fold the wax paper over the top and twist to compres</a:t>
            </a:r>
            <a:r>
              <a:rPr lang="en-US" sz="1000" dirty="0">
                <a:solidFill>
                  <a:srgbClr val="000000"/>
                </a:solidFill>
                <a:latin typeface="Calibri" panose="020F0502020204030204" pitchFamily="34" charset="0"/>
              </a:rPr>
              <a:t>s it into a ball.</a:t>
            </a:r>
            <a:r>
              <a:rPr lang="en-US" sz="1000" b="0" i="0" u="none" strike="noStrike" dirty="0">
                <a:solidFill>
                  <a:srgbClr val="000000"/>
                </a:solidFill>
                <a:effectLst/>
                <a:latin typeface="Calibri" panose="020F0502020204030204" pitchFamily="34" charset="0"/>
              </a:rPr>
              <a:t> Grab the ball and squeeze tight to squash the crayon together.  This pressure and heat from your palm are similar to what happens in the earth.  Now we have a metamorphic rock. If your hands are cold put the  compressed packet  on a warm radiator for 5 to 10 minutes.</a:t>
            </a:r>
            <a:r>
              <a:rPr lang="en-GB" sz="1000" b="0" i="0" dirty="0">
                <a:solidFill>
                  <a:srgbClr val="000000"/>
                </a:solidFill>
                <a:effectLst/>
                <a:latin typeface="Calibri" panose="020F0502020204030204" pitchFamily="34" charset="0"/>
              </a:rPr>
              <a:t>​</a:t>
            </a:r>
            <a:endParaRPr lang="en-GB" sz="1000" dirty="0"/>
          </a:p>
        </p:txBody>
      </p:sp>
      <p:sp>
        <p:nvSpPr>
          <p:cNvPr id="30" name="Rectangle 29">
            <a:extLst>
              <a:ext uri="{FF2B5EF4-FFF2-40B4-BE49-F238E27FC236}">
                <a16:creationId xmlns:a16="http://schemas.microsoft.com/office/drawing/2014/main" id="{1BD6EB1A-8B7B-BA45-943A-D641B2E4A2AF}"/>
              </a:ext>
            </a:extLst>
          </p:cNvPr>
          <p:cNvSpPr/>
          <p:nvPr/>
        </p:nvSpPr>
        <p:spPr>
          <a:xfrm>
            <a:off x="540239" y="1571617"/>
            <a:ext cx="4167925" cy="546976"/>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F9DF186-F7AA-6D4B-A1C0-09E35AC49A5D}"/>
              </a:ext>
            </a:extLst>
          </p:cNvPr>
          <p:cNvSpPr txBox="1"/>
          <p:nvPr/>
        </p:nvSpPr>
        <p:spPr>
          <a:xfrm>
            <a:off x="609894" y="1551127"/>
            <a:ext cx="4098270" cy="507831"/>
          </a:xfrm>
          <a:prstGeom prst="rect">
            <a:avLst/>
          </a:prstGeom>
          <a:noFill/>
        </p:spPr>
        <p:txBody>
          <a:bodyPr wrap="square" rtlCol="0">
            <a:spAutoFit/>
          </a:bodyPr>
          <a:lstStyle/>
          <a:p>
            <a:r>
              <a:rPr lang="en-GB" sz="1600" b="1" dirty="0"/>
              <a:t>What you need</a:t>
            </a:r>
          </a:p>
          <a:p>
            <a:r>
              <a:rPr lang="en-GB" sz="1100" dirty="0"/>
              <a:t>• Crayons • Cheese grater • Pencil and paper • Wax paper • Foil</a:t>
            </a:r>
            <a:endParaRPr lang="en-GB" sz="1600" b="1" dirty="0"/>
          </a:p>
        </p:txBody>
      </p:sp>
      <p:pic>
        <p:nvPicPr>
          <p:cNvPr id="26" name="Graphic 25" descr="Home with solid fill">
            <a:hlinkClick r:id="rId2"/>
            <a:extLst>
              <a:ext uri="{FF2B5EF4-FFF2-40B4-BE49-F238E27FC236}">
                <a16:creationId xmlns:a16="http://schemas.microsoft.com/office/drawing/2014/main" id="{0B8C2B5C-2AE8-42A8-B800-0BF138116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36854" y="5746077"/>
            <a:ext cx="914400" cy="914400"/>
          </a:xfrm>
          <a:prstGeom prst="rect">
            <a:avLst/>
          </a:prstGeom>
        </p:spPr>
      </p:pic>
      <p:pic>
        <p:nvPicPr>
          <p:cNvPr id="2" name="Picture 2" descr="A picture containing case&#10;&#10;Description automatically generated">
            <a:extLst>
              <a:ext uri="{FF2B5EF4-FFF2-40B4-BE49-F238E27FC236}">
                <a16:creationId xmlns:a16="http://schemas.microsoft.com/office/drawing/2014/main" id="{E1657104-9445-4603-AF8F-AAA20BDB643A}"/>
              </a:ext>
            </a:extLst>
          </p:cNvPr>
          <p:cNvPicPr>
            <a:picLocks noChangeAspect="1"/>
          </p:cNvPicPr>
          <p:nvPr/>
        </p:nvPicPr>
        <p:blipFill>
          <a:blip r:embed="rId5"/>
          <a:stretch>
            <a:fillRect/>
          </a:stretch>
        </p:blipFill>
        <p:spPr>
          <a:xfrm>
            <a:off x="6093572" y="488248"/>
            <a:ext cx="2024786" cy="1440000"/>
          </a:xfrm>
          <a:prstGeom prst="rect">
            <a:avLst/>
          </a:prstGeom>
        </p:spPr>
      </p:pic>
      <p:pic>
        <p:nvPicPr>
          <p:cNvPr id="5" name="Picture 4" descr="Text, whiteboard&#10;&#10;Description automatically generated">
            <a:extLst>
              <a:ext uri="{FF2B5EF4-FFF2-40B4-BE49-F238E27FC236}">
                <a16:creationId xmlns:a16="http://schemas.microsoft.com/office/drawing/2014/main" id="{577491BD-E5F9-41D2-A709-0E593F11D269}"/>
              </a:ext>
            </a:extLst>
          </p:cNvPr>
          <p:cNvPicPr>
            <a:picLocks noChangeAspect="1"/>
          </p:cNvPicPr>
          <p:nvPr/>
        </p:nvPicPr>
        <p:blipFill>
          <a:blip r:embed="rId6"/>
          <a:stretch>
            <a:fillRect/>
          </a:stretch>
        </p:blipFill>
        <p:spPr>
          <a:xfrm>
            <a:off x="1316022" y="2704877"/>
            <a:ext cx="2063377" cy="1440000"/>
          </a:xfrm>
          <a:prstGeom prst="rect">
            <a:avLst/>
          </a:prstGeom>
        </p:spPr>
      </p:pic>
      <p:pic>
        <p:nvPicPr>
          <p:cNvPr id="14" name="Picture 13" descr="A picture containing text, stationary&#10;&#10;Description automatically generated">
            <a:extLst>
              <a:ext uri="{FF2B5EF4-FFF2-40B4-BE49-F238E27FC236}">
                <a16:creationId xmlns:a16="http://schemas.microsoft.com/office/drawing/2014/main" id="{046D33E4-DCC9-4493-9F61-64F9F5D10E21}"/>
              </a:ext>
            </a:extLst>
          </p:cNvPr>
          <p:cNvPicPr>
            <a:picLocks noChangeAspect="1"/>
          </p:cNvPicPr>
          <p:nvPr/>
        </p:nvPicPr>
        <p:blipFill>
          <a:blip r:embed="rId7"/>
          <a:stretch>
            <a:fillRect/>
          </a:stretch>
        </p:blipFill>
        <p:spPr>
          <a:xfrm>
            <a:off x="1250595" y="5121022"/>
            <a:ext cx="2128804" cy="1440000"/>
          </a:xfrm>
          <a:prstGeom prst="rect">
            <a:avLst/>
          </a:prstGeom>
        </p:spPr>
      </p:pic>
      <p:pic>
        <p:nvPicPr>
          <p:cNvPr id="20" name="Picture 19" descr="A picture containing case&#10;&#10;Description automatically generated">
            <a:extLst>
              <a:ext uri="{FF2B5EF4-FFF2-40B4-BE49-F238E27FC236}">
                <a16:creationId xmlns:a16="http://schemas.microsoft.com/office/drawing/2014/main" id="{4457228C-FD57-46C6-B0C8-5097E343EF9F}"/>
              </a:ext>
            </a:extLst>
          </p:cNvPr>
          <p:cNvPicPr>
            <a:picLocks noChangeAspect="1"/>
          </p:cNvPicPr>
          <p:nvPr/>
        </p:nvPicPr>
        <p:blipFill>
          <a:blip r:embed="rId8"/>
          <a:stretch>
            <a:fillRect/>
          </a:stretch>
        </p:blipFill>
        <p:spPr>
          <a:xfrm>
            <a:off x="5115149" y="3769534"/>
            <a:ext cx="1567347" cy="1440000"/>
          </a:xfrm>
          <a:prstGeom prst="rect">
            <a:avLst/>
          </a:prstGeom>
        </p:spPr>
      </p:pic>
      <p:pic>
        <p:nvPicPr>
          <p:cNvPr id="27" name="Picture 26">
            <a:extLst>
              <a:ext uri="{FF2B5EF4-FFF2-40B4-BE49-F238E27FC236}">
                <a16:creationId xmlns:a16="http://schemas.microsoft.com/office/drawing/2014/main" id="{4841B976-77C0-48D6-A397-A8D1C8E9CE8E}"/>
              </a:ext>
            </a:extLst>
          </p:cNvPr>
          <p:cNvPicPr>
            <a:picLocks noChangeAspect="1"/>
          </p:cNvPicPr>
          <p:nvPr/>
        </p:nvPicPr>
        <p:blipFill>
          <a:blip r:embed="rId9"/>
          <a:stretch>
            <a:fillRect/>
          </a:stretch>
        </p:blipFill>
        <p:spPr>
          <a:xfrm>
            <a:off x="3781476" y="3733351"/>
            <a:ext cx="1342971" cy="1440000"/>
          </a:xfrm>
          <a:prstGeom prst="rect">
            <a:avLst/>
          </a:prstGeom>
        </p:spPr>
      </p:pic>
      <p:pic>
        <p:nvPicPr>
          <p:cNvPr id="29" name="Picture 28" descr="Diagram&#10;&#10;Description automatically generated">
            <a:extLst>
              <a:ext uri="{FF2B5EF4-FFF2-40B4-BE49-F238E27FC236}">
                <a16:creationId xmlns:a16="http://schemas.microsoft.com/office/drawing/2014/main" id="{67162877-3F86-49FA-B2DD-F1E6E6F93BC0}"/>
              </a:ext>
            </a:extLst>
          </p:cNvPr>
          <p:cNvPicPr>
            <a:picLocks noChangeAspect="1"/>
          </p:cNvPicPr>
          <p:nvPr/>
        </p:nvPicPr>
        <p:blipFill>
          <a:blip r:embed="rId10"/>
          <a:stretch>
            <a:fillRect/>
          </a:stretch>
        </p:blipFill>
        <p:spPr>
          <a:xfrm>
            <a:off x="4050202" y="5135293"/>
            <a:ext cx="2254016" cy="1440000"/>
          </a:xfrm>
          <a:prstGeom prst="rect">
            <a:avLst/>
          </a:prstGeom>
        </p:spPr>
      </p:pic>
      <p:pic>
        <p:nvPicPr>
          <p:cNvPr id="35" name="Picture 34">
            <a:extLst>
              <a:ext uri="{FF2B5EF4-FFF2-40B4-BE49-F238E27FC236}">
                <a16:creationId xmlns:a16="http://schemas.microsoft.com/office/drawing/2014/main" id="{D28C2114-817D-4F2B-8C09-9F2256DD7E36}"/>
              </a:ext>
            </a:extLst>
          </p:cNvPr>
          <p:cNvPicPr>
            <a:picLocks noChangeAspect="1"/>
          </p:cNvPicPr>
          <p:nvPr/>
        </p:nvPicPr>
        <p:blipFill>
          <a:blip r:embed="rId11"/>
          <a:stretch>
            <a:fillRect/>
          </a:stretch>
        </p:blipFill>
        <p:spPr>
          <a:xfrm>
            <a:off x="6722604" y="4112708"/>
            <a:ext cx="1620000" cy="1080000"/>
          </a:xfrm>
          <a:prstGeom prst="rect">
            <a:avLst/>
          </a:prstGeom>
        </p:spPr>
      </p:pic>
      <p:pic>
        <p:nvPicPr>
          <p:cNvPr id="37" name="Picture 36">
            <a:extLst>
              <a:ext uri="{FF2B5EF4-FFF2-40B4-BE49-F238E27FC236}">
                <a16:creationId xmlns:a16="http://schemas.microsoft.com/office/drawing/2014/main" id="{59359408-2A0C-4BB7-9E26-210380B14E5D}"/>
              </a:ext>
            </a:extLst>
          </p:cNvPr>
          <p:cNvPicPr>
            <a:picLocks noChangeAspect="1"/>
          </p:cNvPicPr>
          <p:nvPr/>
        </p:nvPicPr>
        <p:blipFill>
          <a:blip r:embed="rId12"/>
          <a:stretch>
            <a:fillRect/>
          </a:stretch>
        </p:blipFill>
        <p:spPr>
          <a:xfrm>
            <a:off x="8342604" y="4055293"/>
            <a:ext cx="1016471" cy="1080000"/>
          </a:xfrm>
          <a:prstGeom prst="rect">
            <a:avLst/>
          </a:prstGeom>
        </p:spPr>
      </p:pic>
      <p:pic>
        <p:nvPicPr>
          <p:cNvPr id="40" name="Picture 39">
            <a:extLst>
              <a:ext uri="{FF2B5EF4-FFF2-40B4-BE49-F238E27FC236}">
                <a16:creationId xmlns:a16="http://schemas.microsoft.com/office/drawing/2014/main" id="{445AD5FE-8AAF-4806-9048-C6C18C989D18}"/>
              </a:ext>
            </a:extLst>
          </p:cNvPr>
          <p:cNvPicPr>
            <a:picLocks noChangeAspect="1"/>
          </p:cNvPicPr>
          <p:nvPr/>
        </p:nvPicPr>
        <p:blipFill>
          <a:blip r:embed="rId13"/>
          <a:stretch>
            <a:fillRect/>
          </a:stretch>
        </p:blipFill>
        <p:spPr>
          <a:xfrm>
            <a:off x="7914111" y="5008554"/>
            <a:ext cx="871172" cy="1080000"/>
          </a:xfrm>
          <a:prstGeom prst="rect">
            <a:avLst/>
          </a:prstGeom>
        </p:spPr>
      </p:pic>
      <p:pic>
        <p:nvPicPr>
          <p:cNvPr id="3" name="Picture 2">
            <a:extLst>
              <a:ext uri="{FF2B5EF4-FFF2-40B4-BE49-F238E27FC236}">
                <a16:creationId xmlns:a16="http://schemas.microsoft.com/office/drawing/2014/main" id="{CEE3BB66-1384-C5D7-84E0-55111DF06639}"/>
              </a:ext>
            </a:extLst>
          </p:cNvPr>
          <p:cNvPicPr>
            <a:picLocks noChangeAspect="1"/>
          </p:cNvPicPr>
          <p:nvPr/>
        </p:nvPicPr>
        <p:blipFill>
          <a:blip r:embed="rId14"/>
          <a:stretch>
            <a:fillRect/>
          </a:stretch>
        </p:blipFill>
        <p:spPr>
          <a:xfrm>
            <a:off x="8276789" y="454759"/>
            <a:ext cx="1180639" cy="457200"/>
          </a:xfrm>
          <a:prstGeom prst="rect">
            <a:avLst/>
          </a:prstGeom>
        </p:spPr>
      </p:pic>
    </p:spTree>
    <p:extLst>
      <p:ext uri="{BB962C8B-B14F-4D97-AF65-F5344CB8AC3E}">
        <p14:creationId xmlns:p14="http://schemas.microsoft.com/office/powerpoint/2010/main" val="7809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62214A1-00B4-2B49-901C-9937E63F8081}"/>
              </a:ext>
            </a:extLst>
          </p:cNvPr>
          <p:cNvSpPr/>
          <p:nvPr/>
        </p:nvSpPr>
        <p:spPr>
          <a:xfrm>
            <a:off x="247369" y="255345"/>
            <a:ext cx="9360979" cy="63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US" sz="1800" b="1"/>
              <a:t>6</a:t>
            </a:r>
            <a:endParaRPr lang="en-GB" sz="1800" b="0" i="0" dirty="0">
              <a:solidFill>
                <a:srgbClr val="000000"/>
              </a:solidFill>
              <a:effectLst/>
              <a:latin typeface="Segoe UI" panose="020B0502040204020203" pitchFamily="34" charset="0"/>
            </a:endParaRPr>
          </a:p>
        </p:txBody>
      </p:sp>
      <p:pic>
        <p:nvPicPr>
          <p:cNvPr id="26" name="Graphic 25" descr="Home with solid fill">
            <a:hlinkClick r:id="rId2"/>
            <a:extLst>
              <a:ext uri="{FF2B5EF4-FFF2-40B4-BE49-F238E27FC236}">
                <a16:creationId xmlns:a16="http://schemas.microsoft.com/office/drawing/2014/main" id="{0B8C2B5C-2AE8-42A8-B800-0BF138116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35600" y="5750163"/>
            <a:ext cx="914400" cy="914400"/>
          </a:xfrm>
          <a:prstGeom prst="rect">
            <a:avLst/>
          </a:prstGeom>
        </p:spPr>
      </p:pic>
      <p:sp>
        <p:nvSpPr>
          <p:cNvPr id="114" name="TextBox 113">
            <a:extLst>
              <a:ext uri="{FF2B5EF4-FFF2-40B4-BE49-F238E27FC236}">
                <a16:creationId xmlns:a16="http://schemas.microsoft.com/office/drawing/2014/main" id="{525C6307-DD8B-45B1-989F-E1B58939A564}"/>
              </a:ext>
            </a:extLst>
          </p:cNvPr>
          <p:cNvSpPr txBox="1"/>
          <p:nvPr/>
        </p:nvSpPr>
        <p:spPr>
          <a:xfrm>
            <a:off x="424800" y="291129"/>
            <a:ext cx="447447" cy="461665"/>
          </a:xfrm>
          <a:prstGeom prst="rect">
            <a:avLst/>
          </a:prstGeom>
          <a:noFill/>
        </p:spPr>
        <p:txBody>
          <a:bodyPr wrap="square" rtlCol="0">
            <a:spAutoFit/>
          </a:bodyPr>
          <a:lstStyle/>
          <a:p>
            <a:r>
              <a:rPr lang="en-US" sz="2400" b="1" dirty="0"/>
              <a:t>5.</a:t>
            </a:r>
          </a:p>
        </p:txBody>
      </p:sp>
      <p:sp>
        <p:nvSpPr>
          <p:cNvPr id="115" name="TextBox 114">
            <a:extLst>
              <a:ext uri="{FF2B5EF4-FFF2-40B4-BE49-F238E27FC236}">
                <a16:creationId xmlns:a16="http://schemas.microsoft.com/office/drawing/2014/main" id="{DC74739A-8EAF-42C6-9494-B32106BED027}"/>
              </a:ext>
            </a:extLst>
          </p:cNvPr>
          <p:cNvSpPr txBox="1"/>
          <p:nvPr/>
        </p:nvSpPr>
        <p:spPr>
          <a:xfrm>
            <a:off x="770400" y="366914"/>
            <a:ext cx="2520000" cy="707886"/>
          </a:xfrm>
          <a:prstGeom prst="rect">
            <a:avLst/>
          </a:prstGeom>
          <a:noFill/>
        </p:spPr>
        <p:txBody>
          <a:bodyPr wrap="square" rtlCol="0">
            <a:spAutoFit/>
          </a:bodyPr>
          <a:lstStyle/>
          <a:p>
            <a:pPr algn="l" rtl="0" fontAlgn="base"/>
            <a:r>
              <a:rPr lang="en-US" sz="1000" b="0" i="0" u="none" strike="noStrike" dirty="0">
                <a:solidFill>
                  <a:srgbClr val="000000"/>
                </a:solidFill>
                <a:effectLst/>
                <a:latin typeface="Calibri" panose="020F0502020204030204" pitchFamily="34" charset="0"/>
              </a:rPr>
              <a:t>Open the wax paper and write down in the third column what the crayon looks and feels like. Place the ‘rock’ on to the metamorphic column. Write ‘HAND’ beside it.</a:t>
            </a:r>
            <a:endParaRPr lang="en-GB" sz="1000" b="0" i="0" dirty="0">
              <a:solidFill>
                <a:srgbClr val="000000"/>
              </a:solidFill>
              <a:effectLst/>
              <a:latin typeface="Segoe UI" panose="020B0502040204020203" pitchFamily="34" charset="0"/>
            </a:endParaRPr>
          </a:p>
        </p:txBody>
      </p:sp>
      <p:sp>
        <p:nvSpPr>
          <p:cNvPr id="116" name="TextBox 115">
            <a:extLst>
              <a:ext uri="{FF2B5EF4-FFF2-40B4-BE49-F238E27FC236}">
                <a16:creationId xmlns:a16="http://schemas.microsoft.com/office/drawing/2014/main" id="{7F18AEA6-D3F8-4CFE-988A-E86C6926B879}"/>
              </a:ext>
            </a:extLst>
          </p:cNvPr>
          <p:cNvSpPr txBox="1"/>
          <p:nvPr/>
        </p:nvSpPr>
        <p:spPr>
          <a:xfrm>
            <a:off x="3276000" y="291600"/>
            <a:ext cx="447447" cy="461665"/>
          </a:xfrm>
          <a:prstGeom prst="rect">
            <a:avLst/>
          </a:prstGeom>
          <a:noFill/>
        </p:spPr>
        <p:txBody>
          <a:bodyPr wrap="square" rtlCol="0">
            <a:spAutoFit/>
          </a:bodyPr>
          <a:lstStyle/>
          <a:p>
            <a:r>
              <a:rPr lang="en-US" sz="2400" b="1" dirty="0"/>
              <a:t>6.</a:t>
            </a:r>
          </a:p>
        </p:txBody>
      </p:sp>
      <p:sp>
        <p:nvSpPr>
          <p:cNvPr id="117" name="TextBox 116">
            <a:extLst>
              <a:ext uri="{FF2B5EF4-FFF2-40B4-BE49-F238E27FC236}">
                <a16:creationId xmlns:a16="http://schemas.microsoft.com/office/drawing/2014/main" id="{6A3B3047-0891-4AB7-AC33-FC64C01C8221}"/>
              </a:ext>
            </a:extLst>
          </p:cNvPr>
          <p:cNvSpPr txBox="1"/>
          <p:nvPr/>
        </p:nvSpPr>
        <p:spPr>
          <a:xfrm>
            <a:off x="6300000" y="354807"/>
            <a:ext cx="2340000" cy="400110"/>
          </a:xfrm>
          <a:prstGeom prst="rect">
            <a:avLst/>
          </a:prstGeom>
          <a:noFill/>
        </p:spPr>
        <p:txBody>
          <a:bodyPr wrap="square" lIns="91440" tIns="45720" rIns="91440" bIns="45720" rtlCol="0" anchor="t">
            <a:spAutoFit/>
          </a:bodyPr>
          <a:lstStyle/>
          <a:p>
            <a:pPr algn="l" rtl="0" fontAlgn="base"/>
            <a:r>
              <a:rPr lang="en-US" sz="1000" b="0" i="0" u="none" strike="noStrike" dirty="0">
                <a:solidFill>
                  <a:srgbClr val="000000"/>
                </a:solidFill>
                <a:effectLst/>
                <a:latin typeface="Calibri"/>
                <a:ea typeface="Calibri"/>
                <a:cs typeface="Calibri"/>
              </a:rPr>
              <a:t>Look at your paper holding your ‘rock</a:t>
            </a:r>
            <a:r>
              <a:rPr lang="en-US" sz="1000" dirty="0">
                <a:solidFill>
                  <a:srgbClr val="000000"/>
                </a:solidFill>
                <a:latin typeface="Calibri"/>
                <a:ea typeface="Calibri"/>
                <a:cs typeface="Calibri"/>
              </a:rPr>
              <a:t>'</a:t>
            </a:r>
            <a:r>
              <a:rPr lang="en-US" sz="1000" b="0" i="0" u="none" strike="noStrike" dirty="0">
                <a:solidFill>
                  <a:srgbClr val="000000"/>
                </a:solidFill>
                <a:effectLst/>
                <a:latin typeface="Calibri"/>
                <a:ea typeface="Calibri"/>
                <a:cs typeface="Calibri"/>
              </a:rPr>
              <a:t> samples. Can you notice any differences?</a:t>
            </a:r>
            <a:endParaRPr lang="en-GB" sz="1000" dirty="0">
              <a:latin typeface="Calibri"/>
              <a:ea typeface="Calibri"/>
              <a:cs typeface="Calibri"/>
            </a:endParaRPr>
          </a:p>
        </p:txBody>
      </p:sp>
      <p:sp>
        <p:nvSpPr>
          <p:cNvPr id="118" name="TextBox 117">
            <a:extLst>
              <a:ext uri="{FF2B5EF4-FFF2-40B4-BE49-F238E27FC236}">
                <a16:creationId xmlns:a16="http://schemas.microsoft.com/office/drawing/2014/main" id="{514FC21A-1E91-42A3-A189-64C1081D3D47}"/>
              </a:ext>
            </a:extLst>
          </p:cNvPr>
          <p:cNvSpPr txBox="1"/>
          <p:nvPr/>
        </p:nvSpPr>
        <p:spPr>
          <a:xfrm>
            <a:off x="243279" y="2466557"/>
            <a:ext cx="2936007" cy="615553"/>
          </a:xfrm>
          <a:prstGeom prst="rect">
            <a:avLst/>
          </a:prstGeom>
          <a:noFill/>
        </p:spPr>
        <p:txBody>
          <a:bodyPr wrap="square" lIns="91440" tIns="45720" rIns="91440" bIns="45720" rtlCol="0" anchor="t">
            <a:spAutoFit/>
          </a:bodyPr>
          <a:lstStyle/>
          <a:p>
            <a:r>
              <a:rPr lang="en-GB" sz="3400" b="1" dirty="0"/>
              <a:t>The Science</a:t>
            </a:r>
          </a:p>
        </p:txBody>
      </p:sp>
      <p:sp>
        <p:nvSpPr>
          <p:cNvPr id="119" name="Rectangle 118">
            <a:extLst>
              <a:ext uri="{FF2B5EF4-FFF2-40B4-BE49-F238E27FC236}">
                <a16:creationId xmlns:a16="http://schemas.microsoft.com/office/drawing/2014/main" id="{D92B7EB4-B216-464C-994F-BBBF5B1C5B09}"/>
              </a:ext>
            </a:extLst>
          </p:cNvPr>
          <p:cNvSpPr/>
          <p:nvPr/>
        </p:nvSpPr>
        <p:spPr>
          <a:xfrm>
            <a:off x="421939" y="2946356"/>
            <a:ext cx="7996957" cy="3647419"/>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endParaRPr lang="en-US" sz="1100" b="0" i="0" dirty="0">
              <a:solidFill>
                <a:srgbClr val="000000"/>
              </a:solidFill>
              <a:effectLst/>
              <a:latin typeface="Segoe UI" panose="020B0502040204020203" pitchFamily="34" charset="0"/>
            </a:endParaRPr>
          </a:p>
        </p:txBody>
      </p:sp>
      <p:sp>
        <p:nvSpPr>
          <p:cNvPr id="2" name="TextBox 1">
            <a:extLst>
              <a:ext uri="{FF2B5EF4-FFF2-40B4-BE49-F238E27FC236}">
                <a16:creationId xmlns:a16="http://schemas.microsoft.com/office/drawing/2014/main" id="{CC2F75A0-3770-406E-AB86-9A3F1BDA1B33}"/>
              </a:ext>
            </a:extLst>
          </p:cNvPr>
          <p:cNvSpPr txBox="1"/>
          <p:nvPr/>
        </p:nvSpPr>
        <p:spPr>
          <a:xfrm>
            <a:off x="430992" y="2994694"/>
            <a:ext cx="7981071" cy="3561873"/>
          </a:xfrm>
          <a:prstGeom prst="rect">
            <a:avLst/>
          </a:prstGeom>
          <a:noFill/>
        </p:spPr>
        <p:txBody>
          <a:bodyPr wrap="square" lIns="91440" tIns="45720" rIns="91440" bIns="45720" rtlCol="0" anchor="t">
            <a:spAutoFit/>
          </a:bodyPr>
          <a:lstStyle/>
          <a:p>
            <a:pPr>
              <a:lnSpc>
                <a:spcPct val="107000"/>
              </a:lnSpc>
            </a:pPr>
            <a:r>
              <a:rPr lang="en-GB" sz="1000" b="1" dirty="0">
                <a:effectLst/>
                <a:latin typeface="Calibri" panose="020F0502020204030204" pitchFamily="34" charset="0"/>
                <a:ea typeface="Calibri" panose="020F0502020204030204" pitchFamily="34" charset="0"/>
                <a:cs typeface="Times New Roman" panose="02020603050405020304" pitchFamily="18" charset="0"/>
              </a:rPr>
              <a:t>What is the rock cycle?</a:t>
            </a:r>
          </a:p>
          <a:p>
            <a:pPr>
              <a:lnSpc>
                <a:spcPct val="107000"/>
              </a:lnSpc>
            </a:pPr>
            <a:r>
              <a:rPr lang="en-GB" sz="1000" dirty="0">
                <a:effectLst/>
                <a:latin typeface="Calibri"/>
                <a:ea typeface="Calibri"/>
                <a:cs typeface="Times New Roman"/>
              </a:rPr>
              <a:t>The </a:t>
            </a:r>
            <a:r>
              <a:rPr lang="en-GB" sz="1000" dirty="0">
                <a:latin typeface="Calibri"/>
                <a:ea typeface="Calibri"/>
                <a:cs typeface="Times New Roman"/>
              </a:rPr>
              <a:t>earth's </a:t>
            </a:r>
            <a:r>
              <a:rPr lang="en-GB" sz="1000" dirty="0">
                <a:effectLst/>
                <a:latin typeface="Calibri"/>
                <a:ea typeface="Calibri"/>
                <a:cs typeface="Times New Roman"/>
              </a:rPr>
              <a:t>rocks do not stay the same forever.</a:t>
            </a:r>
            <a:r>
              <a:rPr lang="en-GB" sz="1000" dirty="0">
                <a:latin typeface="Calibri"/>
                <a:ea typeface="Calibri"/>
                <a:cs typeface="Times New Roman"/>
              </a:rPr>
              <a:t> </a:t>
            </a:r>
            <a:r>
              <a:rPr lang="en-GB" sz="1000" dirty="0">
                <a:effectLst/>
                <a:latin typeface="Calibri"/>
                <a:ea typeface="Calibri"/>
                <a:cs typeface="Times New Roman"/>
              </a:rPr>
              <a:t> The rock cycle is the process by which rocks change from one kind to another.</a:t>
            </a:r>
          </a:p>
          <a:p>
            <a:pPr>
              <a:lnSpc>
                <a:spcPct val="107000"/>
              </a:lnSpc>
            </a:pPr>
            <a:r>
              <a:rPr lang="en-GB" sz="1000" dirty="0">
                <a:effectLst/>
                <a:latin typeface="Calibri" panose="020F0502020204030204" pitchFamily="34" charset="0"/>
                <a:ea typeface="Calibri" panose="020F0502020204030204" pitchFamily="34" charset="0"/>
                <a:cs typeface="Times New Roman" panose="02020603050405020304" pitchFamily="18" charset="0"/>
              </a:rPr>
              <a:t>There are three main types of rocks:</a:t>
            </a:r>
          </a:p>
          <a:p>
            <a:pPr marL="342900" lvl="0" indent="-342900">
              <a:lnSpc>
                <a:spcPct val="107000"/>
              </a:lnSpc>
              <a:buFont typeface="Symbol" panose="05050102010706020507" pitchFamily="18" charset="2"/>
              <a:buChar char=""/>
            </a:pPr>
            <a:r>
              <a:rPr lang="en-GB" sz="1000" dirty="0">
                <a:effectLst/>
                <a:latin typeface="Calibri" panose="020F0502020204030204" pitchFamily="34" charset="0"/>
                <a:ea typeface="Calibri" panose="020F0502020204030204" pitchFamily="34" charset="0"/>
                <a:cs typeface="Times New Roman" panose="02020603050405020304" pitchFamily="18" charset="0"/>
              </a:rPr>
              <a:t>igneous (for example, basalt and granite)</a:t>
            </a:r>
          </a:p>
          <a:p>
            <a:pPr marL="342900" lvl="0" indent="-342900">
              <a:lnSpc>
                <a:spcPct val="107000"/>
              </a:lnSpc>
              <a:buFont typeface="Symbol" panose="05050102010706020507" pitchFamily="18" charset="2"/>
              <a:buChar char=""/>
            </a:pPr>
            <a:r>
              <a:rPr lang="en-GB" sz="1000" dirty="0">
                <a:effectLst/>
                <a:latin typeface="Calibri" panose="020F0502020204030204" pitchFamily="34" charset="0"/>
                <a:ea typeface="Calibri" panose="020F0502020204030204" pitchFamily="34" charset="0"/>
                <a:cs typeface="Times New Roman" panose="02020603050405020304" pitchFamily="18" charset="0"/>
              </a:rPr>
              <a:t>sedimentary (for example, limestone and sandstone)</a:t>
            </a:r>
          </a:p>
          <a:p>
            <a:pPr marL="342900" lvl="0" indent="-342900">
              <a:lnSpc>
                <a:spcPct val="107000"/>
              </a:lnSpc>
              <a:spcAft>
                <a:spcPts val="800"/>
              </a:spcAft>
              <a:buFont typeface="Symbol" panose="05050102010706020507" pitchFamily="18" charset="2"/>
              <a:buChar char=""/>
            </a:pPr>
            <a:r>
              <a:rPr lang="en-GB" sz="1000" dirty="0">
                <a:effectLst/>
                <a:latin typeface="Calibri" panose="020F0502020204030204" pitchFamily="34" charset="0"/>
                <a:ea typeface="Calibri" panose="020F0502020204030204" pitchFamily="34" charset="0"/>
                <a:cs typeface="Times New Roman" panose="02020603050405020304" pitchFamily="18" charset="0"/>
              </a:rPr>
              <a:t>metamorphic (for example, slate and marble)</a:t>
            </a:r>
          </a:p>
          <a:p>
            <a:pPr>
              <a:lnSpc>
                <a:spcPct val="107000"/>
              </a:lnSpc>
              <a:spcAft>
                <a:spcPts val="800"/>
              </a:spcAft>
            </a:pPr>
            <a:r>
              <a:rPr lang="en-GB" sz="1000" dirty="0">
                <a:effectLst/>
                <a:latin typeface="Calibri"/>
                <a:ea typeface="Calibri"/>
                <a:cs typeface="Times New Roman"/>
              </a:rPr>
              <a:t>Rocks are continually changing because of ongoing processes such as weathering, erosion, exposure to heat or pressure and earth movements. Rocks change type</a:t>
            </a:r>
            <a:r>
              <a:rPr lang="en-GB" sz="1000" dirty="0">
                <a:latin typeface="Calibri"/>
                <a:ea typeface="Calibri"/>
                <a:cs typeface="Times New Roman"/>
              </a:rPr>
              <a:t>,</a:t>
            </a:r>
            <a:r>
              <a:rPr lang="en-GB" sz="1000" dirty="0">
                <a:effectLst/>
                <a:latin typeface="Calibri"/>
                <a:ea typeface="Calibri"/>
                <a:cs typeface="Times New Roman"/>
              </a:rPr>
              <a:t> for example when sedimentary rock is buried under the earth</a:t>
            </a:r>
            <a:r>
              <a:rPr lang="en-GB" sz="1000" dirty="0">
                <a:latin typeface="Calibri"/>
                <a:ea typeface="Calibri"/>
                <a:cs typeface="Times New Roman"/>
              </a:rPr>
              <a:t>,</a:t>
            </a:r>
            <a:r>
              <a:rPr lang="en-GB" sz="1000" dirty="0">
                <a:effectLst/>
                <a:latin typeface="Calibri"/>
                <a:ea typeface="Calibri"/>
                <a:cs typeface="Times New Roman"/>
              </a:rPr>
              <a:t> because of earth movements</a:t>
            </a:r>
            <a:r>
              <a:rPr lang="en-GB" sz="1000" dirty="0">
                <a:latin typeface="Calibri"/>
                <a:ea typeface="Calibri"/>
                <a:cs typeface="Times New Roman"/>
              </a:rPr>
              <a:t>,</a:t>
            </a:r>
            <a:r>
              <a:rPr lang="en-GB" sz="1000" dirty="0">
                <a:effectLst/>
                <a:latin typeface="Calibri"/>
                <a:ea typeface="Calibri"/>
                <a:cs typeface="Times New Roman"/>
              </a:rPr>
              <a:t> it becomes exposed to pressure (from the weight above) and might be exposed to heat and changes into metamorphic rock.</a:t>
            </a:r>
          </a:p>
          <a:p>
            <a:pPr>
              <a:lnSpc>
                <a:spcPct val="107000"/>
              </a:lnSpc>
              <a:spcAft>
                <a:spcPts val="800"/>
              </a:spcAft>
            </a:pPr>
            <a:r>
              <a:rPr lang="en-GB" sz="1000" dirty="0">
                <a:effectLst/>
                <a:latin typeface="Calibri"/>
                <a:ea typeface="Calibri"/>
                <a:cs typeface="Times New Roman"/>
              </a:rPr>
              <a:t>Alternatively, rocks can be gradually worn away and changed by a process called weathering. There are three types of weathering</a:t>
            </a:r>
            <a:r>
              <a:rPr lang="en-GB" sz="1000" dirty="0">
                <a:latin typeface="Calibri"/>
                <a:ea typeface="Calibri"/>
                <a:cs typeface="Times New Roman"/>
              </a:rPr>
              <a:t>;</a:t>
            </a:r>
            <a:r>
              <a:rPr lang="en-GB" sz="1000" dirty="0">
                <a:effectLst/>
                <a:latin typeface="Calibri"/>
                <a:ea typeface="Calibri"/>
                <a:cs typeface="Times New Roman"/>
              </a:rPr>
              <a:t> biological, chemical, and physical.</a:t>
            </a:r>
          </a:p>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Biological weathering is caused by animals, plants and even humans. This cause rocks to split or erode when constantly damaged through interactions.</a:t>
            </a:r>
          </a:p>
          <a:p>
            <a:pPr>
              <a:lnSpc>
                <a:spcPct val="107000"/>
              </a:lnSpc>
              <a:spcAft>
                <a:spcPts val="800"/>
              </a:spcAft>
            </a:pPr>
            <a:r>
              <a:rPr lang="en-GB" sz="1000" dirty="0">
                <a:effectLst/>
                <a:latin typeface="Calibri"/>
                <a:ea typeface="Calibri"/>
                <a:cs typeface="Times New Roman"/>
              </a:rPr>
              <a:t>The weathering of rocks by chemicals is called chemical weathering. Rain is naturally slightly acidic because carbon dioxide </a:t>
            </a:r>
            <a:r>
              <a:rPr lang="en-GB" sz="1000" dirty="0">
                <a:latin typeface="Calibri"/>
                <a:ea typeface="Calibri"/>
                <a:cs typeface="Times New Roman"/>
              </a:rPr>
              <a:t>is dissolved</a:t>
            </a:r>
            <a:r>
              <a:rPr lang="en-GB" sz="1000" dirty="0">
                <a:effectLst/>
                <a:latin typeface="Calibri"/>
                <a:ea typeface="Calibri"/>
                <a:cs typeface="Times New Roman"/>
              </a:rPr>
              <a:t> in it. This then eats at the face of the rock and causes surface damage and erosion. Different rocks are affected in different ways, for example limestone and chalk containing large quantities of calcium carbonate undergo a chemical reaction when exposed to ‘acidic rain’ and large quantities of the rock can be washed away.</a:t>
            </a:r>
          </a:p>
          <a:p>
            <a:pPr>
              <a:lnSpc>
                <a:spcPct val="107000"/>
              </a:lnSpc>
              <a:spcAft>
                <a:spcPts val="800"/>
              </a:spcAft>
            </a:pPr>
            <a:r>
              <a:rPr lang="en-GB" sz="1000" dirty="0">
                <a:effectLst/>
                <a:latin typeface="Calibri"/>
                <a:ea typeface="Calibri"/>
                <a:cs typeface="Times New Roman"/>
              </a:rPr>
              <a:t>Physical weathering is caused by physical processes</a:t>
            </a:r>
            <a:r>
              <a:rPr lang="en-GB" sz="1000" dirty="0">
                <a:latin typeface="Calibri"/>
                <a:ea typeface="Calibri"/>
                <a:cs typeface="Times New Roman"/>
              </a:rPr>
              <a:t>,</a:t>
            </a:r>
            <a:r>
              <a:rPr lang="en-GB" sz="1000" dirty="0">
                <a:effectLst/>
                <a:latin typeface="Calibri"/>
                <a:ea typeface="Calibri"/>
                <a:cs typeface="Times New Roman"/>
              </a:rPr>
              <a:t> for example temperature, wind, waves.</a:t>
            </a:r>
            <a:r>
              <a:rPr lang="en-GB" sz="1000" dirty="0">
                <a:latin typeface="Calibri"/>
                <a:ea typeface="Calibri"/>
                <a:cs typeface="Times New Roman"/>
              </a:rPr>
              <a:t> </a:t>
            </a:r>
            <a:r>
              <a:rPr lang="en-GB" sz="1000" dirty="0">
                <a:effectLst/>
                <a:latin typeface="Calibri"/>
                <a:ea typeface="Calibri"/>
                <a:cs typeface="Times New Roman"/>
              </a:rPr>
              <a:t> Changes in temperature can cause rocks to expand or contract leading to cracking. Over time this can cause significant damage and lead to rocks splitting.</a:t>
            </a:r>
          </a:p>
        </p:txBody>
      </p:sp>
      <p:sp>
        <p:nvSpPr>
          <p:cNvPr id="14" name="TextBox 13">
            <a:extLst>
              <a:ext uri="{FF2B5EF4-FFF2-40B4-BE49-F238E27FC236}">
                <a16:creationId xmlns:a16="http://schemas.microsoft.com/office/drawing/2014/main" id="{B1723720-BE4D-4197-BD00-F7FADB3A5CBF}"/>
              </a:ext>
            </a:extLst>
          </p:cNvPr>
          <p:cNvSpPr txBox="1"/>
          <p:nvPr/>
        </p:nvSpPr>
        <p:spPr>
          <a:xfrm>
            <a:off x="3621600" y="524325"/>
            <a:ext cx="2520000" cy="861774"/>
          </a:xfrm>
          <a:prstGeom prst="rect">
            <a:avLst/>
          </a:prstGeom>
          <a:noFill/>
        </p:spPr>
        <p:txBody>
          <a:bodyPr wrap="square" lIns="91440" tIns="45720" rIns="91440" bIns="45720" rtlCol="0" anchor="t">
            <a:spAutoFit/>
          </a:bodyPr>
          <a:lstStyle/>
          <a:p>
            <a:pPr fontAlgn="base"/>
            <a:r>
              <a:rPr lang="en-US" sz="1000" b="0" i="0" u="none" strike="noStrike" dirty="0">
                <a:solidFill>
                  <a:srgbClr val="000000"/>
                </a:solidFill>
                <a:effectLst/>
                <a:latin typeface="Calibri"/>
                <a:ea typeface="Calibri"/>
                <a:cs typeface="Calibri"/>
              </a:rPr>
              <a:t>Repeat the grating of the crayon and pour onto a piece of foil.  Scrunch the foil around the crayon applying some pressure. </a:t>
            </a:r>
            <a:r>
              <a:rPr lang="en-US" sz="1000" dirty="0">
                <a:solidFill>
                  <a:srgbClr val="000000"/>
                </a:solidFill>
                <a:latin typeface="Calibri"/>
                <a:ea typeface="Calibri"/>
                <a:cs typeface="Calibri"/>
              </a:rPr>
              <a:t> </a:t>
            </a:r>
            <a:r>
              <a:rPr lang="en-US" sz="1000" b="1" i="0" u="none" strike="noStrike" dirty="0">
                <a:solidFill>
                  <a:srgbClr val="000000"/>
                </a:solidFill>
                <a:effectLst/>
                <a:latin typeface="Calibri"/>
                <a:ea typeface="Calibri"/>
                <a:cs typeface="Calibri"/>
              </a:rPr>
              <a:t> Ask an</a:t>
            </a:r>
            <a:r>
              <a:rPr lang="en-US" sz="1000" b="1" dirty="0">
                <a:solidFill>
                  <a:srgbClr val="000000"/>
                </a:solidFill>
                <a:latin typeface="Calibri"/>
                <a:ea typeface="Calibri"/>
                <a:cs typeface="Calibri"/>
              </a:rPr>
              <a:t> </a:t>
            </a:r>
            <a:endParaRPr lang="en-US" sz="1000" b="1" i="0" u="none" strike="noStrike" dirty="0">
              <a:solidFill>
                <a:srgbClr val="000000"/>
              </a:solidFill>
              <a:effectLst/>
              <a:latin typeface="Calibri" panose="020F0502020204030204" pitchFamily="34" charset="0"/>
              <a:ea typeface="Calibri"/>
              <a:cs typeface="Calibri"/>
            </a:endParaRPr>
          </a:p>
          <a:p>
            <a:pPr fontAlgn="base"/>
            <a:r>
              <a:rPr lang="en-US" sz="1000" b="1" i="0" u="none" strike="noStrike" dirty="0">
                <a:solidFill>
                  <a:srgbClr val="000000"/>
                </a:solidFill>
                <a:effectLst/>
                <a:latin typeface="Calibri"/>
                <a:ea typeface="Calibri"/>
                <a:cs typeface="Calibri"/>
              </a:rPr>
              <a:t>adult</a:t>
            </a:r>
            <a:r>
              <a:rPr lang="en-US" sz="1000" b="0" i="0" u="none" strike="noStrike" dirty="0">
                <a:solidFill>
                  <a:srgbClr val="000000"/>
                </a:solidFill>
                <a:effectLst/>
                <a:latin typeface="Calibri"/>
                <a:ea typeface="Calibri"/>
                <a:cs typeface="Calibri"/>
              </a:rPr>
              <a:t> to put the foil wrapped crayon into a preheated oven (230</a:t>
            </a:r>
            <a:r>
              <a:rPr lang="en-US" sz="1000" b="0" i="0" u="none" strike="noStrike" baseline="30000" dirty="0">
                <a:solidFill>
                  <a:srgbClr val="000000"/>
                </a:solidFill>
                <a:effectLst/>
                <a:latin typeface="Calibri"/>
                <a:ea typeface="Calibri"/>
                <a:cs typeface="Calibri"/>
              </a:rPr>
              <a:t>o</a:t>
            </a:r>
            <a:r>
              <a:rPr lang="en-US" sz="1000" b="0" i="0" u="none" strike="noStrike" dirty="0">
                <a:solidFill>
                  <a:srgbClr val="000000"/>
                </a:solidFill>
                <a:effectLst/>
                <a:latin typeface="Calibri"/>
                <a:ea typeface="Calibri"/>
                <a:cs typeface="Calibri"/>
              </a:rPr>
              <a:t>C for 2-3 minutes).</a:t>
            </a:r>
            <a:r>
              <a:rPr lang="en-US" sz="1000" dirty="0">
                <a:solidFill>
                  <a:srgbClr val="000000"/>
                </a:solidFill>
                <a:latin typeface="Calibri"/>
                <a:ea typeface="Calibri"/>
                <a:cs typeface="Calibri"/>
              </a:rPr>
              <a:t> </a:t>
            </a:r>
            <a:endParaRPr lang="en-US" sz="1000" b="0" i="0" u="none" strike="noStrike" dirty="0">
              <a:solidFill>
                <a:srgbClr val="000000"/>
              </a:solidFill>
              <a:effectLst/>
              <a:latin typeface="Calibri" panose="020F0502020204030204" pitchFamily="34" charset="0"/>
              <a:ea typeface="Calibri"/>
              <a:cs typeface="Calibri"/>
            </a:endParaRPr>
          </a:p>
        </p:txBody>
      </p:sp>
      <p:pic>
        <p:nvPicPr>
          <p:cNvPr id="5" name="Picture 4">
            <a:extLst>
              <a:ext uri="{FF2B5EF4-FFF2-40B4-BE49-F238E27FC236}">
                <a16:creationId xmlns:a16="http://schemas.microsoft.com/office/drawing/2014/main" id="{0460967C-6B17-4FF4-B36C-19A905E5A827}"/>
              </a:ext>
            </a:extLst>
          </p:cNvPr>
          <p:cNvPicPr>
            <a:picLocks noChangeAspect="1"/>
          </p:cNvPicPr>
          <p:nvPr/>
        </p:nvPicPr>
        <p:blipFill>
          <a:blip r:embed="rId5"/>
          <a:stretch>
            <a:fillRect/>
          </a:stretch>
        </p:blipFill>
        <p:spPr>
          <a:xfrm>
            <a:off x="1060655" y="1020972"/>
            <a:ext cx="1900541" cy="1440000"/>
          </a:xfrm>
          <a:prstGeom prst="rect">
            <a:avLst/>
          </a:prstGeom>
        </p:spPr>
      </p:pic>
      <p:sp>
        <p:nvSpPr>
          <p:cNvPr id="15" name="TextBox 14">
            <a:extLst>
              <a:ext uri="{FF2B5EF4-FFF2-40B4-BE49-F238E27FC236}">
                <a16:creationId xmlns:a16="http://schemas.microsoft.com/office/drawing/2014/main" id="{94105FBF-C2D5-481B-AC56-18F25BC4A688}"/>
              </a:ext>
            </a:extLst>
          </p:cNvPr>
          <p:cNvSpPr txBox="1"/>
          <p:nvPr/>
        </p:nvSpPr>
        <p:spPr>
          <a:xfrm>
            <a:off x="5976000" y="291600"/>
            <a:ext cx="695725" cy="461665"/>
          </a:xfrm>
          <a:prstGeom prst="rect">
            <a:avLst/>
          </a:prstGeom>
          <a:noFill/>
        </p:spPr>
        <p:txBody>
          <a:bodyPr wrap="square" rtlCol="0">
            <a:spAutoFit/>
          </a:bodyPr>
          <a:lstStyle/>
          <a:p>
            <a:r>
              <a:rPr lang="en-US" sz="2400" b="1" dirty="0"/>
              <a:t>7.</a:t>
            </a:r>
          </a:p>
        </p:txBody>
      </p:sp>
      <p:sp>
        <p:nvSpPr>
          <p:cNvPr id="18" name="TextBox 17">
            <a:extLst>
              <a:ext uri="{FF2B5EF4-FFF2-40B4-BE49-F238E27FC236}">
                <a16:creationId xmlns:a16="http://schemas.microsoft.com/office/drawing/2014/main" id="{6290199F-ADEE-4927-8488-3FFD1D90936D}"/>
              </a:ext>
            </a:extLst>
          </p:cNvPr>
          <p:cNvSpPr txBox="1"/>
          <p:nvPr/>
        </p:nvSpPr>
        <p:spPr>
          <a:xfrm>
            <a:off x="3512644" y="360844"/>
            <a:ext cx="2647115" cy="246221"/>
          </a:xfrm>
          <a:prstGeom prst="rect">
            <a:avLst/>
          </a:prstGeom>
          <a:noFill/>
        </p:spPr>
        <p:txBody>
          <a:bodyPr wrap="square" lIns="91440" tIns="45720" rIns="91440" bIns="45720" rtlCol="0" anchor="t">
            <a:spAutoFit/>
          </a:bodyPr>
          <a:lstStyle/>
          <a:p>
            <a:pPr algn="l" rtl="0" fontAlgn="base"/>
            <a:r>
              <a:rPr lang="en-GB" sz="1000" b="1" i="0" u="none" strike="noStrike" dirty="0">
                <a:solidFill>
                  <a:srgbClr val="000000"/>
                </a:solidFill>
                <a:effectLst/>
                <a:latin typeface="Calibri"/>
                <a:ea typeface="Calibri"/>
                <a:cs typeface="Calibri"/>
              </a:rPr>
              <a:t>OPTIONAL EXTRA. </a:t>
            </a:r>
            <a:r>
              <a:rPr lang="en-GB" sz="1000" b="1" dirty="0">
                <a:solidFill>
                  <a:srgbClr val="000000"/>
                </a:solidFill>
                <a:latin typeface="Calibri"/>
                <a:ea typeface="Calibri"/>
                <a:cs typeface="Calibri"/>
              </a:rPr>
              <a:t>Requires</a:t>
            </a:r>
            <a:r>
              <a:rPr lang="en-GB" sz="1000" b="1" i="0" u="none" strike="noStrike" dirty="0">
                <a:solidFill>
                  <a:srgbClr val="000000"/>
                </a:solidFill>
                <a:effectLst/>
                <a:latin typeface="Calibri"/>
                <a:ea typeface="Calibri"/>
                <a:cs typeface="Calibri"/>
              </a:rPr>
              <a:t> adult assistance</a:t>
            </a:r>
            <a:r>
              <a:rPr lang="en-GB" sz="1000" b="0" i="0" u="none" strike="noStrike" dirty="0">
                <a:solidFill>
                  <a:srgbClr val="000000"/>
                </a:solidFill>
                <a:effectLst/>
                <a:latin typeface="Calibri"/>
                <a:ea typeface="Calibri"/>
                <a:cs typeface="Calibri"/>
              </a:rPr>
              <a:t>.</a:t>
            </a:r>
            <a:endParaRPr lang="en-GB" sz="1000" dirty="0">
              <a:latin typeface="Calibri"/>
              <a:ea typeface="Calibri"/>
              <a:cs typeface="Calibri"/>
            </a:endParaRPr>
          </a:p>
        </p:txBody>
      </p:sp>
      <p:sp>
        <p:nvSpPr>
          <p:cNvPr id="19" name="TextBox 18">
            <a:extLst>
              <a:ext uri="{FF2B5EF4-FFF2-40B4-BE49-F238E27FC236}">
                <a16:creationId xmlns:a16="http://schemas.microsoft.com/office/drawing/2014/main" id="{D874F596-F149-4B91-99F5-40ABAEE47040}"/>
              </a:ext>
            </a:extLst>
          </p:cNvPr>
          <p:cNvSpPr txBox="1"/>
          <p:nvPr/>
        </p:nvSpPr>
        <p:spPr>
          <a:xfrm>
            <a:off x="3655138" y="2079315"/>
            <a:ext cx="2520000" cy="861774"/>
          </a:xfrm>
          <a:prstGeom prst="rect">
            <a:avLst/>
          </a:prstGeom>
          <a:noFill/>
        </p:spPr>
        <p:txBody>
          <a:bodyPr wrap="square" rtlCol="0">
            <a:spAutoFit/>
          </a:bodyPr>
          <a:lstStyle/>
          <a:p>
            <a:pPr algn="l" rtl="0" fontAlgn="base"/>
            <a:r>
              <a:rPr lang="en-US" sz="1000" b="0" i="0" u="none" strike="noStrike" dirty="0">
                <a:solidFill>
                  <a:srgbClr val="000000"/>
                </a:solidFill>
                <a:effectLst/>
                <a:latin typeface="Calibri" panose="020F0502020204030204" pitchFamily="34" charset="0"/>
              </a:rPr>
              <a:t>Take it out and let the wax cool before  opening the foil and laying in its column.</a:t>
            </a:r>
            <a:r>
              <a:rPr lang="en-GB" sz="1000" b="0" i="0" dirty="0">
                <a:solidFill>
                  <a:srgbClr val="000000"/>
                </a:solidFill>
                <a:effectLst/>
                <a:latin typeface="Calibri" panose="020F0502020204030204" pitchFamily="34" charset="0"/>
              </a:rPr>
              <a:t>​ Write ‘Oven’ beside it.  </a:t>
            </a:r>
            <a:r>
              <a:rPr lang="en-US" sz="1000" b="0" i="0" u="none" strike="noStrike" dirty="0">
                <a:solidFill>
                  <a:srgbClr val="000000"/>
                </a:solidFill>
                <a:effectLst/>
                <a:latin typeface="Calibri" panose="020F0502020204030204" pitchFamily="34" charset="0"/>
              </a:rPr>
              <a:t>Now you have metamorphic rock in a new shape as it has melted and cooled down.</a:t>
            </a:r>
            <a:r>
              <a:rPr lang="en-GB" sz="1000" b="0" i="0" dirty="0">
                <a:solidFill>
                  <a:srgbClr val="000000"/>
                </a:solidFill>
                <a:effectLst/>
                <a:latin typeface="Calibri" panose="020F0502020204030204" pitchFamily="34" charset="0"/>
              </a:rPr>
              <a:t>​</a:t>
            </a:r>
            <a:endParaRPr lang="en-GB" sz="1000" dirty="0"/>
          </a:p>
        </p:txBody>
      </p:sp>
      <p:pic>
        <p:nvPicPr>
          <p:cNvPr id="8" name="Picture 7" descr="A close-up of a crystal&#10;&#10;Description automatically generated with medium confidence">
            <a:extLst>
              <a:ext uri="{FF2B5EF4-FFF2-40B4-BE49-F238E27FC236}">
                <a16:creationId xmlns:a16="http://schemas.microsoft.com/office/drawing/2014/main" id="{4C2BEB07-3D58-4600-82DA-8794AACFBC3D}"/>
              </a:ext>
            </a:extLst>
          </p:cNvPr>
          <p:cNvPicPr>
            <a:picLocks noChangeAspect="1"/>
          </p:cNvPicPr>
          <p:nvPr/>
        </p:nvPicPr>
        <p:blipFill>
          <a:blip r:embed="rId6"/>
          <a:stretch>
            <a:fillRect/>
          </a:stretch>
        </p:blipFill>
        <p:spPr>
          <a:xfrm>
            <a:off x="3820764" y="1361079"/>
            <a:ext cx="473684" cy="720000"/>
          </a:xfrm>
          <a:prstGeom prst="rect">
            <a:avLst/>
          </a:prstGeom>
        </p:spPr>
      </p:pic>
      <p:pic>
        <p:nvPicPr>
          <p:cNvPr id="11" name="Picture 10" descr="A close-up of a crystal&#10;&#10;Description automatically generated with low confidence">
            <a:extLst>
              <a:ext uri="{FF2B5EF4-FFF2-40B4-BE49-F238E27FC236}">
                <a16:creationId xmlns:a16="http://schemas.microsoft.com/office/drawing/2014/main" id="{8753F430-D7A3-4A15-911A-438BD21CE114}"/>
              </a:ext>
            </a:extLst>
          </p:cNvPr>
          <p:cNvPicPr>
            <a:picLocks noChangeAspect="1"/>
          </p:cNvPicPr>
          <p:nvPr/>
        </p:nvPicPr>
        <p:blipFill>
          <a:blip r:embed="rId7"/>
          <a:stretch>
            <a:fillRect/>
          </a:stretch>
        </p:blipFill>
        <p:spPr>
          <a:xfrm>
            <a:off x="4388511" y="1372707"/>
            <a:ext cx="1251049" cy="720000"/>
          </a:xfrm>
          <a:prstGeom prst="rect">
            <a:avLst/>
          </a:prstGeom>
        </p:spPr>
      </p:pic>
      <p:pic>
        <p:nvPicPr>
          <p:cNvPr id="13" name="Picture 12" descr="Graphical user interface, application&#10;&#10;Description automatically generated">
            <a:extLst>
              <a:ext uri="{FF2B5EF4-FFF2-40B4-BE49-F238E27FC236}">
                <a16:creationId xmlns:a16="http://schemas.microsoft.com/office/drawing/2014/main" id="{CE3FFCD8-68FA-49E3-9691-0E71A263CBC6}"/>
              </a:ext>
            </a:extLst>
          </p:cNvPr>
          <p:cNvPicPr>
            <a:picLocks noChangeAspect="1"/>
          </p:cNvPicPr>
          <p:nvPr/>
        </p:nvPicPr>
        <p:blipFill>
          <a:blip r:embed="rId8"/>
          <a:stretch>
            <a:fillRect/>
          </a:stretch>
        </p:blipFill>
        <p:spPr>
          <a:xfrm>
            <a:off x="6204382" y="941916"/>
            <a:ext cx="2258824" cy="1440000"/>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9">
            <p14:nvContentPartPr>
              <p14:cNvPr id="3" name="Ink 2">
                <a:extLst>
                  <a:ext uri="{FF2B5EF4-FFF2-40B4-BE49-F238E27FC236}">
                    <a16:creationId xmlns:a16="http://schemas.microsoft.com/office/drawing/2014/main" id="{5A14D2F9-4AE5-48E0-AE64-56AA1EDE956E}"/>
                  </a:ext>
                </a:extLst>
              </p14:cNvPr>
              <p14:cNvContentPartPr/>
              <p14:nvPr/>
            </p14:nvContentPartPr>
            <p14:xfrm>
              <a:off x="8437740" y="1222185"/>
              <a:ext cx="178920" cy="922320"/>
            </p14:xfrm>
          </p:contentPart>
        </mc:Choice>
        <mc:Fallback xmlns="">
          <p:pic>
            <p:nvPicPr>
              <p:cNvPr id="3" name="Ink 2">
                <a:extLst>
                  <a:ext uri="{FF2B5EF4-FFF2-40B4-BE49-F238E27FC236}">
                    <a16:creationId xmlns:a16="http://schemas.microsoft.com/office/drawing/2014/main" id="{5A14D2F9-4AE5-48E0-AE64-56AA1EDE956E}"/>
                  </a:ext>
                </a:extLst>
              </p:cNvPr>
              <p:cNvPicPr/>
              <p:nvPr/>
            </p:nvPicPr>
            <p:blipFill>
              <a:blip r:embed="rId12"/>
              <a:stretch>
                <a:fillRect/>
              </a:stretch>
            </p:blipFill>
            <p:spPr>
              <a:xfrm>
                <a:off x="8374740" y="844185"/>
                <a:ext cx="304560" cy="1677960"/>
              </a:xfrm>
              <a:prstGeom prst="rect">
                <a:avLst/>
              </a:prstGeom>
            </p:spPr>
          </p:pic>
        </mc:Fallback>
      </mc:AlternateContent>
      <p:pic>
        <p:nvPicPr>
          <p:cNvPr id="6" name="Picture 5">
            <a:extLst>
              <a:ext uri="{FF2B5EF4-FFF2-40B4-BE49-F238E27FC236}">
                <a16:creationId xmlns:a16="http://schemas.microsoft.com/office/drawing/2014/main" id="{E49EFD68-606F-ADC5-9461-7E0B628A5A0E}"/>
              </a:ext>
            </a:extLst>
          </p:cNvPr>
          <p:cNvPicPr>
            <a:picLocks noChangeAspect="1"/>
          </p:cNvPicPr>
          <p:nvPr/>
        </p:nvPicPr>
        <p:blipFill>
          <a:blip r:embed="rId13"/>
          <a:stretch>
            <a:fillRect/>
          </a:stretch>
        </p:blipFill>
        <p:spPr>
          <a:xfrm>
            <a:off x="8617774" y="299385"/>
            <a:ext cx="971848" cy="329556"/>
          </a:xfrm>
          <a:prstGeom prst="rect">
            <a:avLst/>
          </a:prstGeom>
        </p:spPr>
      </p:pic>
    </p:spTree>
    <p:extLst>
      <p:ext uri="{BB962C8B-B14F-4D97-AF65-F5344CB8AC3E}">
        <p14:creationId xmlns:p14="http://schemas.microsoft.com/office/powerpoint/2010/main" val="11273468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78a90eb-ba03-4a6f-8866-9ca1a14bd009">
      <UserInfo>
        <DisplayName>Dawne Bloodworth</DisplayName>
        <AccountId>28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E7F453-F9A1-4061-AB4B-40229FF88329}">
  <ds:schemaRefs>
    <ds:schemaRef ds:uri="http://schemas.microsoft.com/office/2006/documentManagement/types"/>
    <ds:schemaRef ds:uri="055ebe93-fd4d-4a43-87d4-7be346ed06b6"/>
    <ds:schemaRef ds:uri="http://purl.org/dc/terms/"/>
    <ds:schemaRef ds:uri="e9ce4ce2-6ff4-4076-ba3c-f482c48db242"/>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office/2006/metadata/properties"/>
    <ds:schemaRef ds:uri="http://purl.org/dc/dcmitype/"/>
    <ds:schemaRef ds:uri="b78a90eb-ba03-4a6f-8866-9ca1a14bd009"/>
  </ds:schemaRefs>
</ds:datastoreItem>
</file>

<file path=customXml/itemProps2.xml><?xml version="1.0" encoding="utf-8"?>
<ds:datastoreItem xmlns:ds="http://schemas.openxmlformats.org/officeDocument/2006/customXml" ds:itemID="{55BF5F78-1F84-4F97-BEB0-C64C2353F44D}">
  <ds:schemaRefs>
    <ds:schemaRef ds:uri="http://schemas.microsoft.com/sharepoint/v3/contenttype/forms"/>
  </ds:schemaRefs>
</ds:datastoreItem>
</file>

<file path=customXml/itemProps3.xml><?xml version="1.0" encoding="utf-8"?>
<ds:datastoreItem xmlns:ds="http://schemas.openxmlformats.org/officeDocument/2006/customXml" ds:itemID="{40286CD9-CE5E-4FBE-A582-6F4DD45E63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245</TotalTime>
  <Words>731</Words>
  <Application>Microsoft Office PowerPoint</Application>
  <PresentationFormat>A4 Paper (210x297 mm)</PresentationFormat>
  <Paragraphs>36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Lawrence</dc:creator>
  <cp:lastModifiedBy>Evelyn Gray</cp:lastModifiedBy>
  <cp:revision>85</cp:revision>
  <dcterms:created xsi:type="dcterms:W3CDTF">2022-02-27T12:12:14Z</dcterms:created>
  <dcterms:modified xsi:type="dcterms:W3CDTF">2024-06-05T08:45:18Z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aredWithUsers">
    <vt:lpwstr>28;#Dawne Bloodworth</vt:lpwstr>
  </property>
  <property fmtid="{D5CDD505-2E9C-101B-9397-08002B2CF9AE}" pid="3" name="ContentTypeId">
    <vt:lpwstr>0x010100E0E47AD915C5C14EAF386939100504C4</vt:lpwstr>
  </property>
  <property fmtid="{D5CDD505-2E9C-101B-9397-08002B2CF9AE}" pid="4" name="n0164ad3d5b84a57907af32d91eb6282">
    <vt:lpwstr/>
  </property>
  <property fmtid="{D5CDD505-2E9C-101B-9397-08002B2CF9AE}" pid="5" name="TaxCatchAll">
    <vt:lpwstr/>
  </property>
  <property fmtid="{D5CDD505-2E9C-101B-9397-08002B2CF9AE}" pid="6" name="UHI classification">
    <vt:lpwstr/>
  </property>
  <property fmtid="{D5CDD505-2E9C-101B-9397-08002B2CF9AE}" pid="7" name="j928f9099e4145f8a1f3a9d8f7b9fe40">
    <vt:lpwstr/>
  </property>
  <property fmtid="{D5CDD505-2E9C-101B-9397-08002B2CF9AE}" pid="8" name="Retention schedule">
    <vt:lpwstr/>
  </property>
  <property fmtid="{D5CDD505-2E9C-101B-9397-08002B2CF9AE}" pid="9" name="_ExtendedDescription">
    <vt:lpwstr/>
  </property>
  <property fmtid="{D5CDD505-2E9C-101B-9397-08002B2CF9AE}" pid="10" name="Document category">
    <vt:lpwstr/>
  </property>
  <property fmtid="{D5CDD505-2E9C-101B-9397-08002B2CF9AE}" pid="11" name="Academic year">
    <vt:lpwstr/>
  </property>
  <property fmtid="{D5CDD505-2E9C-101B-9397-08002B2CF9AE}" pid="12" name="MediaServiceImageTags">
    <vt:lpwstr/>
  </property>
</Properties>
</file>